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Economica"/>
      <p:regular r:id="rId35"/>
      <p:bold r:id="rId36"/>
      <p:italic r:id="rId37"/>
      <p:boldItalic r:id="rId38"/>
    </p:embeddedFont>
    <p:embeddedFont>
      <p:font typeface="Roboto"/>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italic.fntdata"/><Relationship Id="rId14" Type="http://schemas.openxmlformats.org/officeDocument/2006/relationships/slide" Target="slides/slide9.xml"/><Relationship Id="rId36" Type="http://schemas.openxmlformats.org/officeDocument/2006/relationships/font" Target="fonts/Economica-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Economic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31e6067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31e6067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1b856bfb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1b856bfb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2c57221e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2c57221e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1b856bfb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1b856bfb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31e60670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31e60670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4d42f3f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4d42f3f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1b856bfb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1b856bfb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1b856bfb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1b856bfb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2d0a72a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2d0a72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4d42f3f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4d42f3f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2c57221e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2c57221e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1b856bfb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1b856bfb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1b856bfb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1b856bfb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4d42f3f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4d42f3f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1b856bfb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1b856bfb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1b856bf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1b856bf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1b856bf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1b856bf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2c57221e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2c57221e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1b856bfb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1b856bfb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31e60670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e31e60670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1b856bfb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11b856bfb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2c57221e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2c57221e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e4c900da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e4c900da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2c57221e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2c57221e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2c57221e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2c57221e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31e6067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31e6067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31e6067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31e6067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31e60670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31e60670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660100" y="1981800"/>
            <a:ext cx="3823800" cy="1179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Sentiment Analysis for Drug Effectiveness, Satisfaction and Side Effects</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chemeClr val="dk1"/>
                </a:solidFill>
              </a:rPr>
              <a:t>Jimmy Zhang, Shawn Oyer, and Thu Tran</a:t>
            </a:r>
            <a:endParaRPr sz="1600">
              <a:solidFill>
                <a:schemeClr val="dk1"/>
              </a:solidFill>
            </a:endParaRPr>
          </a:p>
          <a:p>
            <a:pPr indent="0" lvl="0" marL="0" rtl="0" algn="ctr">
              <a:spcBef>
                <a:spcPts val="0"/>
              </a:spcBef>
              <a:spcAft>
                <a:spcPts val="0"/>
              </a:spcAft>
              <a:buClr>
                <a:schemeClr val="dk1"/>
              </a:buClr>
              <a:buSzPts val="1100"/>
              <a:buFont typeface="Arial"/>
              <a:buNone/>
            </a:pPr>
            <a:r>
              <a:rPr lang="en" sz="1600">
                <a:solidFill>
                  <a:schemeClr val="dk1"/>
                </a:solidFill>
              </a:rPr>
              <a:t>DSCI 691, Spring 2024</a:t>
            </a:r>
            <a:endParaRPr sz="1600">
              <a:solidFill>
                <a:schemeClr val="dk1"/>
              </a:solidFill>
            </a:endParaRPr>
          </a:p>
        </p:txBody>
      </p:sp>
      <p:pic>
        <p:nvPicPr>
          <p:cNvPr id="64" name="Google Shape;64;p13"/>
          <p:cNvPicPr preferRelativeResize="0"/>
          <p:nvPr/>
        </p:nvPicPr>
        <p:blipFill>
          <a:blip r:embed="rId3">
            <a:alphaModFix/>
          </a:blip>
          <a:stretch>
            <a:fillRect/>
          </a:stretch>
        </p:blipFill>
        <p:spPr>
          <a:xfrm>
            <a:off x="64450" y="2845075"/>
            <a:ext cx="2489050" cy="2145025"/>
          </a:xfrm>
          <a:prstGeom prst="rect">
            <a:avLst/>
          </a:prstGeom>
          <a:noFill/>
          <a:ln>
            <a:noFill/>
          </a:ln>
        </p:spPr>
      </p:pic>
      <p:pic>
        <p:nvPicPr>
          <p:cNvPr id="65" name="Google Shape;65;p13"/>
          <p:cNvPicPr preferRelativeResize="0"/>
          <p:nvPr/>
        </p:nvPicPr>
        <p:blipFill>
          <a:blip r:embed="rId4">
            <a:alphaModFix/>
          </a:blip>
          <a:stretch>
            <a:fillRect/>
          </a:stretch>
        </p:blipFill>
        <p:spPr>
          <a:xfrm>
            <a:off x="6438750" y="115928"/>
            <a:ext cx="2489050" cy="21851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719601" y="657488"/>
            <a:ext cx="4424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Webmd </a:t>
            </a:r>
            <a:endParaRPr/>
          </a:p>
        </p:txBody>
      </p:sp>
      <p:pic>
        <p:nvPicPr>
          <p:cNvPr id="128" name="Google Shape;128;p22"/>
          <p:cNvPicPr preferRelativeResize="0"/>
          <p:nvPr/>
        </p:nvPicPr>
        <p:blipFill>
          <a:blip r:embed="rId3">
            <a:alphaModFix/>
          </a:blip>
          <a:stretch>
            <a:fillRect/>
          </a:stretch>
        </p:blipFill>
        <p:spPr>
          <a:xfrm>
            <a:off x="4645125" y="1230188"/>
            <a:ext cx="4308476" cy="3713025"/>
          </a:xfrm>
          <a:prstGeom prst="rect">
            <a:avLst/>
          </a:prstGeom>
          <a:noFill/>
          <a:ln>
            <a:noFill/>
          </a:ln>
        </p:spPr>
      </p:pic>
      <p:sp>
        <p:nvSpPr>
          <p:cNvPr id="129" name="Google Shape;129;p22"/>
          <p:cNvSpPr txBox="1"/>
          <p:nvPr>
            <p:ph type="title"/>
          </p:nvPr>
        </p:nvSpPr>
        <p:spPr>
          <a:xfrm>
            <a:off x="231475" y="673625"/>
            <a:ext cx="4229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Drug.com </a:t>
            </a:r>
            <a:endParaRPr/>
          </a:p>
        </p:txBody>
      </p:sp>
      <p:pic>
        <p:nvPicPr>
          <p:cNvPr id="130" name="Google Shape;130;p22"/>
          <p:cNvPicPr preferRelativeResize="0"/>
          <p:nvPr/>
        </p:nvPicPr>
        <p:blipFill>
          <a:blip r:embed="rId4">
            <a:alphaModFix/>
          </a:blip>
          <a:stretch>
            <a:fillRect/>
          </a:stretch>
        </p:blipFill>
        <p:spPr>
          <a:xfrm>
            <a:off x="152400" y="1230149"/>
            <a:ext cx="4229406" cy="3713052"/>
          </a:xfrm>
          <a:prstGeom prst="rect">
            <a:avLst/>
          </a:prstGeom>
          <a:noFill/>
          <a:ln>
            <a:noFill/>
          </a:ln>
        </p:spPr>
      </p:pic>
      <p:sp>
        <p:nvSpPr>
          <p:cNvPr id="131" name="Google Shape;131;p22"/>
          <p:cNvSpPr txBox="1"/>
          <p:nvPr>
            <p:ph type="title"/>
          </p:nvPr>
        </p:nvSpPr>
        <p:spPr>
          <a:xfrm>
            <a:off x="115750" y="1275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Review Word Cloud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130000" y="2285400"/>
            <a:ext cx="48840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In-Domain Sentiment Analysis</a:t>
            </a:r>
            <a:endParaRPr/>
          </a:p>
          <a:p>
            <a:pPr indent="0" lvl="0" marL="0" rtl="0" algn="ctr">
              <a:spcBef>
                <a:spcPts val="0"/>
              </a:spcBef>
              <a:spcAft>
                <a:spcPts val="0"/>
              </a:spcAft>
              <a:buNone/>
            </a:pPr>
            <a:r>
              <a:rPr lang="en"/>
              <a:t>Traditional NLP Methods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156025" y="2381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t>Drug Effectiveness</a:t>
            </a:r>
            <a:r>
              <a:rPr lang="en" sz="2580"/>
              <a:t> and Satisfaction</a:t>
            </a:r>
            <a:endParaRPr sz="2580"/>
          </a:p>
          <a:p>
            <a:pPr indent="0" lvl="0" marL="0" rtl="0" algn="l">
              <a:spcBef>
                <a:spcPts val="0"/>
              </a:spcBef>
              <a:spcAft>
                <a:spcPts val="0"/>
              </a:spcAft>
              <a:buSzPts val="990"/>
              <a:buNone/>
            </a:pPr>
            <a:r>
              <a:rPr lang="en" sz="2580"/>
              <a:t>Using Logistic Regression</a:t>
            </a:r>
            <a:endParaRPr sz="2580"/>
          </a:p>
        </p:txBody>
      </p:sp>
      <p:sp>
        <p:nvSpPr>
          <p:cNvPr id="142" name="Google Shape;142;p24"/>
          <p:cNvSpPr txBox="1"/>
          <p:nvPr/>
        </p:nvSpPr>
        <p:spPr>
          <a:xfrm>
            <a:off x="0" y="2920950"/>
            <a:ext cx="2709900" cy="2031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Create classification labels for drug ratings (1:10):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&lt;= 4 is Negative (0)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4 &lt; Rating &lt; 7 is Neutral (1)</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&gt;= 7 is Positive (2)</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Pre-process the review data:</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Text to lowercase</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Remove punctuation and #s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Tokenize on spaces</a:t>
            </a:r>
            <a:endParaRPr sz="1200">
              <a:solidFill>
                <a:schemeClr val="dk1"/>
              </a:solidFill>
              <a:latin typeface="Open Sans"/>
              <a:ea typeface="Open Sans"/>
              <a:cs typeface="Open Sans"/>
              <a:sym typeface="Open Sans"/>
            </a:endParaRPr>
          </a:p>
        </p:txBody>
      </p:sp>
      <p:cxnSp>
        <p:nvCxnSpPr>
          <p:cNvPr id="143" name="Google Shape;143;p24"/>
          <p:cNvCxnSpPr>
            <a:stCxn id="142" idx="3"/>
          </p:cNvCxnSpPr>
          <p:nvPr/>
        </p:nvCxnSpPr>
        <p:spPr>
          <a:xfrm>
            <a:off x="2709900" y="3936900"/>
            <a:ext cx="5100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24"/>
          <p:cNvCxnSpPr/>
          <p:nvPr/>
        </p:nvCxnSpPr>
        <p:spPr>
          <a:xfrm flipH="1" rot="10800000">
            <a:off x="3210125" y="1370525"/>
            <a:ext cx="25500" cy="30486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24"/>
          <p:cNvCxnSpPr/>
          <p:nvPr/>
        </p:nvCxnSpPr>
        <p:spPr>
          <a:xfrm>
            <a:off x="3235600" y="138620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4"/>
          <p:cNvCxnSpPr/>
          <p:nvPr/>
        </p:nvCxnSpPr>
        <p:spPr>
          <a:xfrm>
            <a:off x="3210125" y="4403500"/>
            <a:ext cx="244500" cy="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4"/>
          <p:cNvSpPr txBox="1"/>
          <p:nvPr/>
        </p:nvSpPr>
        <p:spPr>
          <a:xfrm>
            <a:off x="3454600" y="647450"/>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3. Extract n-grams features and set max threshold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4.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Tri-gram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p:txBody>
      </p:sp>
      <p:sp>
        <p:nvSpPr>
          <p:cNvPr id="148" name="Google Shape;148;p24"/>
          <p:cNvSpPr txBox="1"/>
          <p:nvPr/>
        </p:nvSpPr>
        <p:spPr>
          <a:xfrm>
            <a:off x="6174975" y="462650"/>
            <a:ext cx="2501400" cy="1847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5. Create Logistic Regression pipeline using: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Class_weight = ‘balanced’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Parameters = clf__C: [0.01, 1]</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6. Perform grid-search with 5 fold cross-validation and calculate best Accuracy and Cohen Kappa’s score</a:t>
            </a:r>
            <a:endParaRPr sz="1200">
              <a:solidFill>
                <a:schemeClr val="dk1"/>
              </a:solidFill>
              <a:latin typeface="Open Sans"/>
              <a:ea typeface="Open Sans"/>
              <a:cs typeface="Open Sans"/>
              <a:sym typeface="Open Sans"/>
            </a:endParaRPr>
          </a:p>
        </p:txBody>
      </p:sp>
      <p:cxnSp>
        <p:nvCxnSpPr>
          <p:cNvPr id="149" name="Google Shape;149;p24"/>
          <p:cNvCxnSpPr/>
          <p:nvPr/>
        </p:nvCxnSpPr>
        <p:spPr>
          <a:xfrm>
            <a:off x="5956000" y="1386200"/>
            <a:ext cx="219000" cy="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24"/>
          <p:cNvSpPr txBox="1"/>
          <p:nvPr/>
        </p:nvSpPr>
        <p:spPr>
          <a:xfrm>
            <a:off x="4161000" y="171500"/>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151" name="Google Shape;151;p24"/>
          <p:cNvSpPr txBox="1"/>
          <p:nvPr/>
        </p:nvSpPr>
        <p:spPr>
          <a:xfrm>
            <a:off x="4007988" y="280837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sp>
        <p:nvSpPr>
          <p:cNvPr id="152" name="Google Shape;152;p24"/>
          <p:cNvSpPr txBox="1"/>
          <p:nvPr/>
        </p:nvSpPr>
        <p:spPr>
          <a:xfrm>
            <a:off x="3454675" y="3290550"/>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7</a:t>
            </a:r>
            <a:r>
              <a:rPr lang="en" sz="1200">
                <a:solidFill>
                  <a:schemeClr val="dk1"/>
                </a:solidFill>
                <a:latin typeface="Open Sans"/>
                <a:ea typeface="Open Sans"/>
                <a:cs typeface="Open Sans"/>
                <a:sym typeface="Open Sans"/>
              </a:rPr>
              <a:t>. Extract n-grams features and set max threshold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8. Set X and y variables for predictions: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Tri-gram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p:txBody>
      </p:sp>
      <p:cxnSp>
        <p:nvCxnSpPr>
          <p:cNvPr id="153" name="Google Shape;153;p24"/>
          <p:cNvCxnSpPr/>
          <p:nvPr/>
        </p:nvCxnSpPr>
        <p:spPr>
          <a:xfrm>
            <a:off x="5956000" y="4029300"/>
            <a:ext cx="219000" cy="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p24"/>
          <p:cNvSpPr txBox="1"/>
          <p:nvPr/>
        </p:nvSpPr>
        <p:spPr>
          <a:xfrm>
            <a:off x="6175225" y="3105750"/>
            <a:ext cx="2501400" cy="1847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9</a:t>
            </a:r>
            <a:r>
              <a:rPr lang="en" sz="1200">
                <a:solidFill>
                  <a:schemeClr val="dk1"/>
                </a:solidFill>
                <a:latin typeface="Open Sans"/>
                <a:ea typeface="Open Sans"/>
                <a:cs typeface="Open Sans"/>
                <a:sym typeface="Open Sans"/>
              </a:rPr>
              <a:t>. Create Logistic Regression pipeline using: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Class_weight = ‘balanced’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Parameters = clf__C: [0.01, 1]</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10. Perform grid-search with 5 fold cross-validation and calculate best Accuracy and Cohen Kappa’s score</a:t>
            </a:r>
            <a:endParaRPr sz="1200">
              <a:solidFill>
                <a:schemeClr val="dk1"/>
              </a:solidFill>
              <a:latin typeface="Open Sans"/>
              <a:ea typeface="Open Sans"/>
              <a:cs typeface="Open Sans"/>
              <a:sym typeface="Open Sans"/>
            </a:endParaRPr>
          </a:p>
        </p:txBody>
      </p:sp>
      <p:pic>
        <p:nvPicPr>
          <p:cNvPr id="155" name="Google Shape;155;p24"/>
          <p:cNvPicPr preferRelativeResize="0"/>
          <p:nvPr/>
        </p:nvPicPr>
        <p:blipFill>
          <a:blip r:embed="rId3">
            <a:alphaModFix/>
          </a:blip>
          <a:stretch>
            <a:fillRect/>
          </a:stretch>
        </p:blipFill>
        <p:spPr>
          <a:xfrm>
            <a:off x="156021" y="1323571"/>
            <a:ext cx="2929024" cy="134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77175"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2580"/>
              <a:t>Drug Effectiveness and Satisfaction Using Logistic Regression</a:t>
            </a:r>
            <a:endParaRPr sz="2580"/>
          </a:p>
        </p:txBody>
      </p:sp>
      <p:pic>
        <p:nvPicPr>
          <p:cNvPr id="161" name="Google Shape;161;p25"/>
          <p:cNvPicPr preferRelativeResize="0"/>
          <p:nvPr/>
        </p:nvPicPr>
        <p:blipFill>
          <a:blip r:embed="rId3">
            <a:alphaModFix/>
          </a:blip>
          <a:stretch>
            <a:fillRect/>
          </a:stretch>
        </p:blipFill>
        <p:spPr>
          <a:xfrm>
            <a:off x="281125" y="1662975"/>
            <a:ext cx="3964860" cy="2883525"/>
          </a:xfrm>
          <a:prstGeom prst="rect">
            <a:avLst/>
          </a:prstGeom>
          <a:noFill/>
          <a:ln>
            <a:noFill/>
          </a:ln>
        </p:spPr>
      </p:pic>
      <p:pic>
        <p:nvPicPr>
          <p:cNvPr id="162" name="Google Shape;162;p25"/>
          <p:cNvPicPr preferRelativeResize="0"/>
          <p:nvPr/>
        </p:nvPicPr>
        <p:blipFill>
          <a:blip r:embed="rId4">
            <a:alphaModFix/>
          </a:blip>
          <a:stretch>
            <a:fillRect/>
          </a:stretch>
        </p:blipFill>
        <p:spPr>
          <a:xfrm>
            <a:off x="4541425" y="1567750"/>
            <a:ext cx="4056343" cy="2978751"/>
          </a:xfrm>
          <a:prstGeom prst="rect">
            <a:avLst/>
          </a:prstGeom>
          <a:noFill/>
          <a:ln>
            <a:noFill/>
          </a:ln>
        </p:spPr>
      </p:pic>
      <p:sp>
        <p:nvSpPr>
          <p:cNvPr id="163" name="Google Shape;163;p25"/>
          <p:cNvSpPr txBox="1"/>
          <p:nvPr/>
        </p:nvSpPr>
        <p:spPr>
          <a:xfrm>
            <a:off x="6158600" y="897425"/>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164" name="Google Shape;164;p25"/>
          <p:cNvSpPr txBox="1"/>
          <p:nvPr/>
        </p:nvSpPr>
        <p:spPr>
          <a:xfrm>
            <a:off x="1776038" y="89742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115750" y="1275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Side Effect Analysis using Linear Regression</a:t>
            </a:r>
            <a:endParaRPr/>
          </a:p>
        </p:txBody>
      </p:sp>
      <p:pic>
        <p:nvPicPr>
          <p:cNvPr id="170" name="Google Shape;170;p26"/>
          <p:cNvPicPr preferRelativeResize="0"/>
          <p:nvPr/>
        </p:nvPicPr>
        <p:blipFill>
          <a:blip r:embed="rId3">
            <a:alphaModFix/>
          </a:blip>
          <a:stretch>
            <a:fillRect/>
          </a:stretch>
        </p:blipFill>
        <p:spPr>
          <a:xfrm>
            <a:off x="238850" y="808100"/>
            <a:ext cx="8520602" cy="4138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7175"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Side Effect Analysis using Linear Regression</a:t>
            </a:r>
            <a:endParaRPr/>
          </a:p>
        </p:txBody>
      </p:sp>
      <p:sp>
        <p:nvSpPr>
          <p:cNvPr id="176" name="Google Shape;176;p27"/>
          <p:cNvSpPr txBox="1"/>
          <p:nvPr/>
        </p:nvSpPr>
        <p:spPr>
          <a:xfrm>
            <a:off x="6158600" y="897425"/>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177" name="Google Shape;177;p27"/>
          <p:cNvSpPr txBox="1"/>
          <p:nvPr/>
        </p:nvSpPr>
        <p:spPr>
          <a:xfrm>
            <a:off x="1776038" y="89742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pic>
        <p:nvPicPr>
          <p:cNvPr id="178" name="Google Shape;178;p27"/>
          <p:cNvPicPr preferRelativeResize="0"/>
          <p:nvPr/>
        </p:nvPicPr>
        <p:blipFill>
          <a:blip r:embed="rId3">
            <a:alphaModFix/>
          </a:blip>
          <a:stretch>
            <a:fillRect/>
          </a:stretch>
        </p:blipFill>
        <p:spPr>
          <a:xfrm>
            <a:off x="152400" y="1419125"/>
            <a:ext cx="4236626" cy="2816528"/>
          </a:xfrm>
          <a:prstGeom prst="rect">
            <a:avLst/>
          </a:prstGeom>
          <a:noFill/>
          <a:ln>
            <a:noFill/>
          </a:ln>
        </p:spPr>
      </p:pic>
      <p:pic>
        <p:nvPicPr>
          <p:cNvPr id="179" name="Google Shape;179;p27"/>
          <p:cNvPicPr preferRelativeResize="0"/>
          <p:nvPr/>
        </p:nvPicPr>
        <p:blipFill>
          <a:blip r:embed="rId4">
            <a:alphaModFix/>
          </a:blip>
          <a:stretch>
            <a:fillRect/>
          </a:stretch>
        </p:blipFill>
        <p:spPr>
          <a:xfrm>
            <a:off x="4541426" y="1419125"/>
            <a:ext cx="4450174" cy="3055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2130000" y="2285400"/>
            <a:ext cx="48840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In-Domain Sentiment Analysis</a:t>
            </a:r>
            <a:endParaRPr/>
          </a:p>
          <a:p>
            <a:pPr indent="0" lvl="0" marL="0" rtl="0" algn="ctr">
              <a:spcBef>
                <a:spcPts val="0"/>
              </a:spcBef>
              <a:spcAft>
                <a:spcPts val="0"/>
              </a:spcAft>
              <a:buNone/>
            </a:pPr>
            <a:r>
              <a:rPr lang="en"/>
              <a:t>Deep Learning Methods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155775" y="4298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280"/>
              <a:t>Drug Effectiveness</a:t>
            </a:r>
            <a:r>
              <a:rPr lang="en" sz="2280"/>
              <a:t> and Satisfaction Using </a:t>
            </a:r>
            <a:endParaRPr sz="2280"/>
          </a:p>
          <a:p>
            <a:pPr indent="0" lvl="0" marL="0" rtl="0" algn="l">
              <a:spcBef>
                <a:spcPts val="0"/>
              </a:spcBef>
              <a:spcAft>
                <a:spcPts val="0"/>
              </a:spcAft>
              <a:buSzPts val="990"/>
              <a:buNone/>
            </a:pPr>
            <a:r>
              <a:rPr lang="en" sz="2280"/>
              <a:t>RNN Gated Recurrent Unit </a:t>
            </a:r>
            <a:endParaRPr sz="2280"/>
          </a:p>
          <a:p>
            <a:pPr indent="0" lvl="0" marL="0" rtl="0" algn="l">
              <a:spcBef>
                <a:spcPts val="0"/>
              </a:spcBef>
              <a:spcAft>
                <a:spcPts val="0"/>
              </a:spcAft>
              <a:buSzPts val="990"/>
              <a:buNone/>
            </a:pPr>
            <a:r>
              <a:rPr lang="en" sz="2280"/>
              <a:t>(GRU)</a:t>
            </a:r>
            <a:endParaRPr sz="2280"/>
          </a:p>
        </p:txBody>
      </p:sp>
      <p:sp>
        <p:nvSpPr>
          <p:cNvPr id="190" name="Google Shape;190;p29"/>
          <p:cNvSpPr txBox="1"/>
          <p:nvPr/>
        </p:nvSpPr>
        <p:spPr>
          <a:xfrm>
            <a:off x="0" y="1694225"/>
            <a:ext cx="2709900" cy="2401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Create classification labels for drug ratings (1-10):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&lt;= 4 is Negative (0)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4 &lt; Rating &lt; 7 is Neutral (1)</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&gt;= 7 is Positive (2)</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Pre-process the reviews: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Tokenize cleaned reviews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Create Vocab index</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Convert Text to sequences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Pad sequences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cxnSp>
        <p:nvCxnSpPr>
          <p:cNvPr id="191" name="Google Shape;191;p29"/>
          <p:cNvCxnSpPr>
            <a:stCxn id="190" idx="3"/>
          </p:cNvCxnSpPr>
          <p:nvPr/>
        </p:nvCxnSpPr>
        <p:spPr>
          <a:xfrm>
            <a:off x="2709900" y="2894825"/>
            <a:ext cx="510000" cy="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9"/>
          <p:cNvCxnSpPr/>
          <p:nvPr/>
        </p:nvCxnSpPr>
        <p:spPr>
          <a:xfrm flipH="1" rot="10800000">
            <a:off x="3210125" y="1370525"/>
            <a:ext cx="25500" cy="30486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9"/>
          <p:cNvCxnSpPr/>
          <p:nvPr/>
        </p:nvCxnSpPr>
        <p:spPr>
          <a:xfrm>
            <a:off x="3235600" y="138620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9"/>
          <p:cNvCxnSpPr/>
          <p:nvPr/>
        </p:nvCxnSpPr>
        <p:spPr>
          <a:xfrm>
            <a:off x="3210125" y="4403500"/>
            <a:ext cx="244500" cy="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9"/>
          <p:cNvSpPr txBox="1"/>
          <p:nvPr/>
        </p:nvSpPr>
        <p:spPr>
          <a:xfrm>
            <a:off x="3454600" y="647450"/>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3</a:t>
            </a:r>
            <a:r>
              <a:rPr lang="en" sz="1200">
                <a:solidFill>
                  <a:schemeClr val="dk1"/>
                </a:solidFill>
                <a:latin typeface="Open Sans"/>
                <a:ea typeface="Open Sans"/>
                <a:cs typeface="Open Sans"/>
                <a:sym typeface="Open Sans"/>
              </a:rPr>
              <a:t>. Set X and y variables for predictions and </a:t>
            </a:r>
            <a:r>
              <a:rPr lang="en" sz="1200">
                <a:solidFill>
                  <a:schemeClr val="dk1"/>
                </a:solidFill>
                <a:latin typeface="Open Sans"/>
                <a:ea typeface="Open Sans"/>
                <a:cs typeface="Open Sans"/>
                <a:sym typeface="Open Sans"/>
              </a:rPr>
              <a:t>split data</a:t>
            </a: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Pad sequenced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4. Get Unique labels and Indices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Calculate Class Weights</a:t>
            </a:r>
            <a:endParaRPr sz="1200">
              <a:solidFill>
                <a:schemeClr val="dk1"/>
              </a:solidFill>
              <a:latin typeface="Open Sans"/>
              <a:ea typeface="Open Sans"/>
              <a:cs typeface="Open Sans"/>
              <a:sym typeface="Open Sans"/>
            </a:endParaRPr>
          </a:p>
        </p:txBody>
      </p:sp>
      <p:sp>
        <p:nvSpPr>
          <p:cNvPr id="196" name="Google Shape;196;p29"/>
          <p:cNvSpPr txBox="1"/>
          <p:nvPr/>
        </p:nvSpPr>
        <p:spPr>
          <a:xfrm>
            <a:off x="6174975" y="278000"/>
            <a:ext cx="2501400" cy="2216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5. Define model with 138 units, dropout layers of 0.5, and Dense output with softmax activation</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6. Compile model with loss = sparse categorical crossentropy, optimizer = ‘adam’, and metrics = Accuracy</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7. Evaluate model with test Loss and test Accuracy</a:t>
            </a:r>
            <a:endParaRPr sz="1200">
              <a:solidFill>
                <a:schemeClr val="dk1"/>
              </a:solidFill>
              <a:latin typeface="Open Sans"/>
              <a:ea typeface="Open Sans"/>
              <a:cs typeface="Open Sans"/>
              <a:sym typeface="Open Sans"/>
            </a:endParaRPr>
          </a:p>
        </p:txBody>
      </p:sp>
      <p:cxnSp>
        <p:nvCxnSpPr>
          <p:cNvPr id="197" name="Google Shape;197;p29"/>
          <p:cNvCxnSpPr/>
          <p:nvPr/>
        </p:nvCxnSpPr>
        <p:spPr>
          <a:xfrm>
            <a:off x="5956000" y="1386200"/>
            <a:ext cx="2190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9"/>
          <p:cNvSpPr txBox="1"/>
          <p:nvPr/>
        </p:nvSpPr>
        <p:spPr>
          <a:xfrm>
            <a:off x="4161000" y="160000"/>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199" name="Google Shape;199;p29"/>
          <p:cNvSpPr txBox="1"/>
          <p:nvPr/>
        </p:nvSpPr>
        <p:spPr>
          <a:xfrm>
            <a:off x="4099450" y="280837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sp>
        <p:nvSpPr>
          <p:cNvPr id="200" name="Google Shape;200;p29"/>
          <p:cNvSpPr txBox="1"/>
          <p:nvPr/>
        </p:nvSpPr>
        <p:spPr>
          <a:xfrm>
            <a:off x="3454675" y="3290550"/>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8</a:t>
            </a:r>
            <a:r>
              <a:rPr lang="en" sz="1200">
                <a:solidFill>
                  <a:schemeClr val="dk1"/>
                </a:solidFill>
                <a:latin typeface="Open Sans"/>
                <a:ea typeface="Open Sans"/>
                <a:cs typeface="Open Sans"/>
                <a:sym typeface="Open Sans"/>
              </a:rPr>
              <a:t>.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X = Pad sequenced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9. Get Unique labels and Indices</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Calculate Class Weights</a:t>
            </a:r>
            <a:endParaRPr sz="1200">
              <a:solidFill>
                <a:schemeClr val="dk1"/>
              </a:solidFill>
              <a:latin typeface="Open Sans"/>
              <a:ea typeface="Open Sans"/>
              <a:cs typeface="Open Sans"/>
              <a:sym typeface="Open Sans"/>
            </a:endParaRPr>
          </a:p>
        </p:txBody>
      </p:sp>
      <p:cxnSp>
        <p:nvCxnSpPr>
          <p:cNvPr id="201" name="Google Shape;201;p29"/>
          <p:cNvCxnSpPr/>
          <p:nvPr/>
        </p:nvCxnSpPr>
        <p:spPr>
          <a:xfrm>
            <a:off x="5956000" y="4029300"/>
            <a:ext cx="219000" cy="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29"/>
          <p:cNvSpPr txBox="1"/>
          <p:nvPr/>
        </p:nvSpPr>
        <p:spPr>
          <a:xfrm>
            <a:off x="6175125" y="2703625"/>
            <a:ext cx="2501400" cy="2216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10</a:t>
            </a:r>
            <a:r>
              <a:rPr lang="en" sz="1200">
                <a:solidFill>
                  <a:schemeClr val="dk1"/>
                </a:solidFill>
                <a:latin typeface="Open Sans"/>
                <a:ea typeface="Open Sans"/>
                <a:cs typeface="Open Sans"/>
                <a:sym typeface="Open Sans"/>
              </a:rPr>
              <a:t>. Define model with 138 units, dropout layers of 0.5, and Dense output with softmax activation</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11. Compile model with loss = sparse categorical crossentropy, optimizer = ‘adam’, and metrics = Accuracy</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12. Evaluate model with test Loss and test Accuracy</a:t>
            </a:r>
            <a:endParaRPr sz="1200">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lang="en" sz="2222"/>
              <a:t>Drug Effectiveness</a:t>
            </a:r>
            <a:r>
              <a:rPr lang="en" sz="2222"/>
              <a:t> and Satisfaction </a:t>
            </a:r>
            <a:endParaRPr sz="2222"/>
          </a:p>
          <a:p>
            <a:pPr indent="0" lvl="0" marL="0" rtl="0" algn="l">
              <a:spcBef>
                <a:spcPts val="0"/>
              </a:spcBef>
              <a:spcAft>
                <a:spcPts val="0"/>
              </a:spcAft>
              <a:buClr>
                <a:schemeClr val="dk1"/>
              </a:buClr>
              <a:buSzPts val="891"/>
              <a:buFont typeface="Arial"/>
              <a:buNone/>
            </a:pPr>
            <a:r>
              <a:rPr lang="en" sz="2222"/>
              <a:t>Using GRU</a:t>
            </a:r>
            <a:endParaRPr sz="3680"/>
          </a:p>
        </p:txBody>
      </p:sp>
      <p:sp>
        <p:nvSpPr>
          <p:cNvPr id="208" name="Google Shape;208;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0"/>
          <p:cNvPicPr preferRelativeResize="0"/>
          <p:nvPr/>
        </p:nvPicPr>
        <p:blipFill>
          <a:blip r:embed="rId3">
            <a:alphaModFix/>
          </a:blip>
          <a:stretch>
            <a:fillRect/>
          </a:stretch>
        </p:blipFill>
        <p:spPr>
          <a:xfrm>
            <a:off x="6509800" y="0"/>
            <a:ext cx="2469925" cy="4983924"/>
          </a:xfrm>
          <a:prstGeom prst="rect">
            <a:avLst/>
          </a:prstGeom>
          <a:noFill/>
          <a:ln>
            <a:noFill/>
          </a:ln>
        </p:spPr>
      </p:pic>
      <p:pic>
        <p:nvPicPr>
          <p:cNvPr id="210" name="Google Shape;210;p30"/>
          <p:cNvPicPr preferRelativeResize="0"/>
          <p:nvPr/>
        </p:nvPicPr>
        <p:blipFill>
          <a:blip r:embed="rId4">
            <a:alphaModFix/>
          </a:blip>
          <a:stretch>
            <a:fillRect/>
          </a:stretch>
        </p:blipFill>
        <p:spPr>
          <a:xfrm>
            <a:off x="220324" y="860037"/>
            <a:ext cx="5869549" cy="4084375"/>
          </a:xfrm>
          <a:prstGeom prst="rect">
            <a:avLst/>
          </a:prstGeom>
          <a:noFill/>
          <a:ln>
            <a:noFill/>
          </a:ln>
        </p:spPr>
      </p:pic>
      <p:pic>
        <p:nvPicPr>
          <p:cNvPr id="211" name="Google Shape;211;p30"/>
          <p:cNvPicPr preferRelativeResize="0"/>
          <p:nvPr/>
        </p:nvPicPr>
        <p:blipFill>
          <a:blip r:embed="rId5">
            <a:alphaModFix/>
          </a:blip>
          <a:stretch>
            <a:fillRect/>
          </a:stretch>
        </p:blipFill>
        <p:spPr>
          <a:xfrm>
            <a:off x="3168950" y="66125"/>
            <a:ext cx="2683276" cy="2694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77175" y="0"/>
            <a:ext cx="8520600" cy="7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500"/>
              <a:t>Drug Effectiveness</a:t>
            </a:r>
            <a:r>
              <a:rPr lang="en" sz="3500"/>
              <a:t> and Satisfaction Using GRU</a:t>
            </a:r>
            <a:endParaRPr sz="3500"/>
          </a:p>
        </p:txBody>
      </p:sp>
      <p:sp>
        <p:nvSpPr>
          <p:cNvPr id="217" name="Google Shape;217;p31"/>
          <p:cNvSpPr txBox="1"/>
          <p:nvPr/>
        </p:nvSpPr>
        <p:spPr>
          <a:xfrm>
            <a:off x="6158600" y="897425"/>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218" name="Google Shape;218;p31"/>
          <p:cNvSpPr txBox="1"/>
          <p:nvPr/>
        </p:nvSpPr>
        <p:spPr>
          <a:xfrm>
            <a:off x="1776038" y="89742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pic>
        <p:nvPicPr>
          <p:cNvPr id="219" name="Google Shape;219;p31"/>
          <p:cNvPicPr preferRelativeResize="0"/>
          <p:nvPr/>
        </p:nvPicPr>
        <p:blipFill>
          <a:blip r:embed="rId3">
            <a:alphaModFix/>
          </a:blip>
          <a:stretch>
            <a:fillRect/>
          </a:stretch>
        </p:blipFill>
        <p:spPr>
          <a:xfrm>
            <a:off x="838" y="1419250"/>
            <a:ext cx="4525426" cy="2245602"/>
          </a:xfrm>
          <a:prstGeom prst="rect">
            <a:avLst/>
          </a:prstGeom>
          <a:noFill/>
          <a:ln>
            <a:noFill/>
          </a:ln>
        </p:spPr>
      </p:pic>
      <p:pic>
        <p:nvPicPr>
          <p:cNvPr id="220" name="Google Shape;220;p31"/>
          <p:cNvPicPr preferRelativeResize="0"/>
          <p:nvPr/>
        </p:nvPicPr>
        <p:blipFill>
          <a:blip r:embed="rId4">
            <a:alphaModFix/>
          </a:blip>
          <a:stretch>
            <a:fillRect/>
          </a:stretch>
        </p:blipFill>
        <p:spPr>
          <a:xfrm>
            <a:off x="4572011" y="1448963"/>
            <a:ext cx="4525414" cy="22455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558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Team Members</a:t>
            </a:r>
            <a:endParaRPr/>
          </a:p>
        </p:txBody>
      </p:sp>
      <p:sp>
        <p:nvSpPr>
          <p:cNvPr id="71" name="Google Shape;71;p14"/>
          <p:cNvSpPr txBox="1"/>
          <p:nvPr/>
        </p:nvSpPr>
        <p:spPr>
          <a:xfrm>
            <a:off x="0" y="728500"/>
            <a:ext cx="9144000" cy="3931200"/>
          </a:xfrm>
          <a:prstGeom prst="rect">
            <a:avLst/>
          </a:prstGeom>
          <a:noFill/>
          <a:ln>
            <a:noFill/>
          </a:ln>
        </p:spPr>
        <p:txBody>
          <a:bodyPr anchorCtr="0" anchor="t" bIns="91425" lIns="91425" spcFirstLastPara="1" rIns="91425" wrap="square" tIns="91425">
            <a:spAutoFit/>
          </a:bodyPr>
          <a:lstStyle/>
          <a:p>
            <a:pPr indent="0" lvl="0" marL="76200" marR="38100" rtl="0" algn="l">
              <a:lnSpc>
                <a:spcPct val="160000"/>
              </a:lnSpc>
              <a:spcBef>
                <a:spcPts val="600"/>
              </a:spcBef>
              <a:spcAft>
                <a:spcPts val="0"/>
              </a:spcAft>
              <a:buNone/>
            </a:pPr>
            <a:r>
              <a:rPr b="1" lang="en" sz="1500">
                <a:solidFill>
                  <a:srgbClr val="212121"/>
                </a:solidFill>
                <a:latin typeface="Roboto"/>
                <a:ea typeface="Roboto"/>
                <a:cs typeface="Roboto"/>
                <a:sym typeface="Roboto"/>
              </a:rPr>
              <a:t>Jimmy Zhang</a:t>
            </a:r>
            <a:endParaRPr b="1" sz="1500">
              <a:solidFill>
                <a:srgbClr val="212121"/>
              </a:solidFill>
              <a:latin typeface="Roboto"/>
              <a:ea typeface="Roboto"/>
              <a:cs typeface="Roboto"/>
              <a:sym typeface="Roboto"/>
            </a:endParaRPr>
          </a:p>
          <a:p>
            <a:pPr indent="-304800" lvl="0" marL="457200" marR="38100" rtl="0" algn="l">
              <a:lnSpc>
                <a:spcPct val="160000"/>
              </a:lnSpc>
              <a:spcBef>
                <a:spcPts val="60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Interests</a:t>
            </a:r>
            <a:r>
              <a:rPr lang="en" sz="1200">
                <a:solidFill>
                  <a:srgbClr val="212121"/>
                </a:solidFill>
                <a:latin typeface="Roboto"/>
                <a:ea typeface="Roboto"/>
                <a:cs typeface="Roboto"/>
                <a:sym typeface="Roboto"/>
              </a:rPr>
              <a:t>: Advanced Manufacturing, IoT, Robotics, Embedded Systems, HPC, Data Science</a:t>
            </a:r>
            <a:endParaRPr sz="1200">
              <a:solidFill>
                <a:srgbClr val="212121"/>
              </a:solidFill>
              <a:latin typeface="Roboto"/>
              <a:ea typeface="Roboto"/>
              <a:cs typeface="Roboto"/>
              <a:sym typeface="Roboto"/>
            </a:endParaRPr>
          </a:p>
          <a:p>
            <a:pPr indent="-304800" lvl="0" marL="457200" marR="38100" rtl="0" algn="l">
              <a:lnSpc>
                <a:spcPct val="160000"/>
              </a:lnSpc>
              <a:spcBef>
                <a:spcPts val="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Background</a:t>
            </a:r>
            <a:r>
              <a:rPr lang="en" sz="1200">
                <a:solidFill>
                  <a:srgbClr val="212121"/>
                </a:solidFill>
                <a:latin typeface="Roboto"/>
                <a:ea typeface="Roboto"/>
                <a:cs typeface="Roboto"/>
                <a:sym typeface="Roboto"/>
              </a:rPr>
              <a:t>: BS in Chemical Engineering and is currently a Manufacturing Automation Engineer at Merck &amp; Co. </a:t>
            </a:r>
            <a:endParaRPr sz="1200">
              <a:solidFill>
                <a:srgbClr val="212121"/>
              </a:solidFill>
              <a:latin typeface="Roboto"/>
              <a:ea typeface="Roboto"/>
              <a:cs typeface="Roboto"/>
              <a:sym typeface="Roboto"/>
            </a:endParaRPr>
          </a:p>
          <a:p>
            <a:pPr indent="0" lvl="0" marL="76200" marR="38100" rtl="0" algn="l">
              <a:lnSpc>
                <a:spcPct val="160000"/>
              </a:lnSpc>
              <a:spcBef>
                <a:spcPts val="600"/>
              </a:spcBef>
              <a:spcAft>
                <a:spcPts val="0"/>
              </a:spcAft>
              <a:buNone/>
            </a:pPr>
            <a:r>
              <a:rPr b="1" lang="en" sz="1500">
                <a:solidFill>
                  <a:srgbClr val="212121"/>
                </a:solidFill>
                <a:latin typeface="Roboto"/>
                <a:ea typeface="Roboto"/>
                <a:cs typeface="Roboto"/>
                <a:sym typeface="Roboto"/>
              </a:rPr>
              <a:t>Shawn Oyer</a:t>
            </a:r>
            <a:endParaRPr b="1" sz="1500">
              <a:solidFill>
                <a:srgbClr val="212121"/>
              </a:solidFill>
              <a:latin typeface="Roboto"/>
              <a:ea typeface="Roboto"/>
              <a:cs typeface="Roboto"/>
              <a:sym typeface="Roboto"/>
            </a:endParaRPr>
          </a:p>
          <a:p>
            <a:pPr indent="-304800" lvl="0" marL="457200" marR="38100" rtl="0" algn="l">
              <a:lnSpc>
                <a:spcPct val="160000"/>
              </a:lnSpc>
              <a:spcBef>
                <a:spcPts val="60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Interests:</a:t>
            </a:r>
            <a:r>
              <a:rPr lang="en" sz="1200">
                <a:solidFill>
                  <a:srgbClr val="212121"/>
                </a:solidFill>
                <a:latin typeface="Roboto"/>
                <a:ea typeface="Roboto"/>
                <a:cs typeface="Roboto"/>
                <a:sym typeface="Roboto"/>
              </a:rPr>
              <a:t> Geographic Information Systems (GIS), Data Science, Remote Sensing, Quality Control.</a:t>
            </a:r>
            <a:endParaRPr sz="1200">
              <a:solidFill>
                <a:srgbClr val="212121"/>
              </a:solidFill>
              <a:latin typeface="Roboto"/>
              <a:ea typeface="Roboto"/>
              <a:cs typeface="Roboto"/>
              <a:sym typeface="Roboto"/>
            </a:endParaRPr>
          </a:p>
          <a:p>
            <a:pPr indent="-304800" lvl="0" marL="457200" marR="38100" rtl="0" algn="l">
              <a:lnSpc>
                <a:spcPct val="160000"/>
              </a:lnSpc>
              <a:spcBef>
                <a:spcPts val="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Background:</a:t>
            </a:r>
            <a:r>
              <a:rPr lang="en" sz="1200">
                <a:solidFill>
                  <a:srgbClr val="212121"/>
                </a:solidFill>
                <a:latin typeface="Roboto"/>
                <a:ea typeface="Roboto"/>
                <a:cs typeface="Roboto"/>
                <a:sym typeface="Roboto"/>
              </a:rPr>
              <a:t> BS in Geography and Spanish and MS in Applied Geography and Data Science. Currently work as a geospatial data steward/manager with the National Geospatial-Intelligence Agency (NGA).</a:t>
            </a:r>
            <a:endParaRPr sz="1200">
              <a:solidFill>
                <a:srgbClr val="212121"/>
              </a:solidFill>
              <a:latin typeface="Roboto"/>
              <a:ea typeface="Roboto"/>
              <a:cs typeface="Roboto"/>
              <a:sym typeface="Roboto"/>
            </a:endParaRPr>
          </a:p>
          <a:p>
            <a:pPr indent="0" lvl="0" marL="76200" marR="38100" rtl="0" algn="l">
              <a:lnSpc>
                <a:spcPct val="160000"/>
              </a:lnSpc>
              <a:spcBef>
                <a:spcPts val="600"/>
              </a:spcBef>
              <a:spcAft>
                <a:spcPts val="0"/>
              </a:spcAft>
              <a:buNone/>
            </a:pPr>
            <a:r>
              <a:rPr b="1" lang="en" sz="1500">
                <a:solidFill>
                  <a:srgbClr val="212121"/>
                </a:solidFill>
                <a:latin typeface="Roboto"/>
                <a:ea typeface="Roboto"/>
                <a:cs typeface="Roboto"/>
                <a:sym typeface="Roboto"/>
              </a:rPr>
              <a:t>Thu Tran</a:t>
            </a:r>
            <a:endParaRPr b="1" sz="1500">
              <a:solidFill>
                <a:srgbClr val="212121"/>
              </a:solidFill>
              <a:latin typeface="Roboto"/>
              <a:ea typeface="Roboto"/>
              <a:cs typeface="Roboto"/>
              <a:sym typeface="Roboto"/>
            </a:endParaRPr>
          </a:p>
          <a:p>
            <a:pPr indent="-304800" lvl="0" marL="457200" marR="38100" rtl="0" algn="l">
              <a:lnSpc>
                <a:spcPct val="160000"/>
              </a:lnSpc>
              <a:spcBef>
                <a:spcPts val="60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Interests:</a:t>
            </a:r>
            <a:r>
              <a:rPr lang="en" sz="1200">
                <a:solidFill>
                  <a:srgbClr val="212121"/>
                </a:solidFill>
                <a:latin typeface="Roboto"/>
                <a:ea typeface="Roboto"/>
                <a:cs typeface="Roboto"/>
                <a:sym typeface="Roboto"/>
              </a:rPr>
              <a:t> Chemical engineering, chemical manufacture technology, process automation, data visualization</a:t>
            </a:r>
            <a:endParaRPr sz="1200">
              <a:solidFill>
                <a:srgbClr val="212121"/>
              </a:solidFill>
              <a:latin typeface="Roboto"/>
              <a:ea typeface="Roboto"/>
              <a:cs typeface="Roboto"/>
              <a:sym typeface="Roboto"/>
            </a:endParaRPr>
          </a:p>
          <a:p>
            <a:pPr indent="-304800" lvl="0" marL="457200" marR="38100" rtl="0" algn="l">
              <a:lnSpc>
                <a:spcPct val="160000"/>
              </a:lnSpc>
              <a:spcBef>
                <a:spcPts val="0"/>
              </a:spcBef>
              <a:spcAft>
                <a:spcPts val="0"/>
              </a:spcAft>
              <a:buClr>
                <a:srgbClr val="212121"/>
              </a:buClr>
              <a:buSzPts val="1200"/>
              <a:buFont typeface="Roboto"/>
              <a:buChar char="●"/>
            </a:pPr>
            <a:r>
              <a:rPr b="1" lang="en" sz="1200">
                <a:solidFill>
                  <a:srgbClr val="212121"/>
                </a:solidFill>
                <a:latin typeface="Roboto"/>
                <a:ea typeface="Roboto"/>
                <a:cs typeface="Roboto"/>
                <a:sym typeface="Roboto"/>
              </a:rPr>
              <a:t>Background:</a:t>
            </a:r>
            <a:r>
              <a:rPr lang="en" sz="1200">
                <a:solidFill>
                  <a:srgbClr val="212121"/>
                </a:solidFill>
                <a:latin typeface="Roboto"/>
                <a:ea typeface="Roboto"/>
                <a:cs typeface="Roboto"/>
                <a:sym typeface="Roboto"/>
              </a:rPr>
              <a:t> BS in </a:t>
            </a:r>
            <a:r>
              <a:rPr lang="en" sz="1200">
                <a:solidFill>
                  <a:srgbClr val="212121"/>
                </a:solidFill>
                <a:latin typeface="Roboto"/>
                <a:ea typeface="Roboto"/>
                <a:cs typeface="Roboto"/>
                <a:sym typeface="Roboto"/>
              </a:rPr>
              <a:t>Chemical Engineering </a:t>
            </a:r>
            <a:r>
              <a:rPr lang="en" sz="1200">
                <a:solidFill>
                  <a:srgbClr val="212121"/>
                </a:solidFill>
                <a:latin typeface="Roboto"/>
                <a:ea typeface="Roboto"/>
                <a:cs typeface="Roboto"/>
                <a:sym typeface="Roboto"/>
              </a:rPr>
              <a:t>and MS in Data Science.  Working as a manufacturing </a:t>
            </a:r>
            <a:r>
              <a:rPr lang="en" sz="1200">
                <a:solidFill>
                  <a:srgbClr val="212121"/>
                </a:solidFill>
                <a:latin typeface="Roboto"/>
                <a:ea typeface="Roboto"/>
                <a:cs typeface="Roboto"/>
                <a:sym typeface="Roboto"/>
              </a:rPr>
              <a:t>technology</a:t>
            </a:r>
            <a:r>
              <a:rPr lang="en" sz="1200">
                <a:solidFill>
                  <a:srgbClr val="212121"/>
                </a:solidFill>
                <a:latin typeface="Roboto"/>
                <a:ea typeface="Roboto"/>
                <a:cs typeface="Roboto"/>
                <a:sym typeface="Roboto"/>
              </a:rPr>
              <a:t> </a:t>
            </a:r>
            <a:r>
              <a:rPr lang="en" sz="1200">
                <a:solidFill>
                  <a:srgbClr val="212121"/>
                </a:solidFill>
                <a:latin typeface="Roboto"/>
                <a:ea typeface="Roboto"/>
                <a:cs typeface="Roboto"/>
                <a:sym typeface="Roboto"/>
              </a:rPr>
              <a:t>engineer in Dupont.</a:t>
            </a:r>
            <a:endParaRPr b="1" sz="12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62550" y="4483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380"/>
              <a:t>Drug Effectiveness</a:t>
            </a:r>
            <a:r>
              <a:rPr lang="en" sz="2380"/>
              <a:t> and Satisfaction Using </a:t>
            </a:r>
            <a:endParaRPr sz="2380"/>
          </a:p>
          <a:p>
            <a:pPr indent="0" lvl="0" marL="0" rtl="0" algn="l">
              <a:spcBef>
                <a:spcPts val="0"/>
              </a:spcBef>
              <a:spcAft>
                <a:spcPts val="0"/>
              </a:spcAft>
              <a:buSzPts val="990"/>
              <a:buNone/>
            </a:pPr>
            <a:r>
              <a:rPr lang="en" sz="2380"/>
              <a:t>RNN Long Short Term Memory</a:t>
            </a:r>
            <a:endParaRPr sz="2380"/>
          </a:p>
          <a:p>
            <a:pPr indent="0" lvl="0" marL="0" rtl="0" algn="l">
              <a:spcBef>
                <a:spcPts val="0"/>
              </a:spcBef>
              <a:spcAft>
                <a:spcPts val="0"/>
              </a:spcAft>
              <a:buSzPts val="990"/>
              <a:buNone/>
            </a:pPr>
            <a:r>
              <a:rPr lang="en" sz="2380"/>
              <a:t>(LSTM)</a:t>
            </a:r>
            <a:endParaRPr sz="2380"/>
          </a:p>
        </p:txBody>
      </p:sp>
      <p:sp>
        <p:nvSpPr>
          <p:cNvPr id="226" name="Google Shape;226;p32"/>
          <p:cNvSpPr txBox="1"/>
          <p:nvPr/>
        </p:nvSpPr>
        <p:spPr>
          <a:xfrm>
            <a:off x="0" y="1694225"/>
            <a:ext cx="2709900" cy="2401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Create classification labels for drug ratings (1-10):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&lt;= 4 is Negative (0)</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4 &lt; Rating &lt; 7 is Neutral (1)</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Rating &gt;= 7 is Positive (2)</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Pre-process the reviews: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Tokenize cleaned reviews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Create Vocab index</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Convert Text to sequences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dk1"/>
                </a:solidFill>
                <a:latin typeface="Open Sans"/>
                <a:ea typeface="Open Sans"/>
                <a:cs typeface="Open Sans"/>
                <a:sym typeface="Open Sans"/>
              </a:rPr>
              <a:t>Pad sequences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cxnSp>
        <p:nvCxnSpPr>
          <p:cNvPr id="227" name="Google Shape;227;p32"/>
          <p:cNvCxnSpPr>
            <a:stCxn id="226" idx="3"/>
          </p:cNvCxnSpPr>
          <p:nvPr/>
        </p:nvCxnSpPr>
        <p:spPr>
          <a:xfrm>
            <a:off x="2709900" y="2894825"/>
            <a:ext cx="5100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2"/>
          <p:cNvCxnSpPr/>
          <p:nvPr/>
        </p:nvCxnSpPr>
        <p:spPr>
          <a:xfrm flipH="1" rot="10800000">
            <a:off x="3210125" y="1370525"/>
            <a:ext cx="25500" cy="30486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32"/>
          <p:cNvCxnSpPr/>
          <p:nvPr/>
        </p:nvCxnSpPr>
        <p:spPr>
          <a:xfrm>
            <a:off x="3235600" y="138620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2"/>
          <p:cNvCxnSpPr/>
          <p:nvPr/>
        </p:nvCxnSpPr>
        <p:spPr>
          <a:xfrm>
            <a:off x="3210125" y="4403500"/>
            <a:ext cx="244500" cy="0"/>
          </a:xfrm>
          <a:prstGeom prst="straightConnector1">
            <a:avLst/>
          </a:prstGeom>
          <a:noFill/>
          <a:ln cap="flat" cmpd="sng" w="9525">
            <a:solidFill>
              <a:schemeClr val="dk2"/>
            </a:solidFill>
            <a:prstDash val="solid"/>
            <a:round/>
            <a:headEnd len="med" w="med" type="none"/>
            <a:tailEnd len="med" w="med" type="triangle"/>
          </a:ln>
        </p:spPr>
      </p:cxnSp>
      <p:sp>
        <p:nvSpPr>
          <p:cNvPr id="231" name="Google Shape;231;p32"/>
          <p:cNvSpPr txBox="1"/>
          <p:nvPr/>
        </p:nvSpPr>
        <p:spPr>
          <a:xfrm>
            <a:off x="3454600" y="647450"/>
            <a:ext cx="2501400" cy="1847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3.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Pad sequenced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5. Define model with 100 units, Bidirectional, and Dense output using softmax and relu activation</a:t>
            </a:r>
            <a:endParaRPr sz="1200">
              <a:solidFill>
                <a:schemeClr val="dk1"/>
              </a:solidFill>
              <a:latin typeface="Open Sans"/>
              <a:ea typeface="Open Sans"/>
              <a:cs typeface="Open Sans"/>
              <a:sym typeface="Open Sans"/>
            </a:endParaRPr>
          </a:p>
        </p:txBody>
      </p:sp>
      <p:sp>
        <p:nvSpPr>
          <p:cNvPr id="232" name="Google Shape;232;p32"/>
          <p:cNvSpPr txBox="1"/>
          <p:nvPr/>
        </p:nvSpPr>
        <p:spPr>
          <a:xfrm>
            <a:off x="6174975" y="746975"/>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6. Compile model with loss = sparse categorical crossentropy, optimizer = ‘adam’, and metrics = Accuracy</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7. Evaluate model with test Loss and test Accuracy</a:t>
            </a:r>
            <a:endParaRPr sz="1200">
              <a:solidFill>
                <a:schemeClr val="dk1"/>
              </a:solidFill>
              <a:latin typeface="Open Sans"/>
              <a:ea typeface="Open Sans"/>
              <a:cs typeface="Open Sans"/>
              <a:sym typeface="Open Sans"/>
            </a:endParaRPr>
          </a:p>
        </p:txBody>
      </p:sp>
      <p:cxnSp>
        <p:nvCxnSpPr>
          <p:cNvPr id="233" name="Google Shape;233;p32"/>
          <p:cNvCxnSpPr/>
          <p:nvPr/>
        </p:nvCxnSpPr>
        <p:spPr>
          <a:xfrm>
            <a:off x="5956000" y="1386200"/>
            <a:ext cx="219000" cy="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32"/>
          <p:cNvSpPr txBox="1"/>
          <p:nvPr/>
        </p:nvSpPr>
        <p:spPr>
          <a:xfrm>
            <a:off x="4161000" y="160000"/>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235" name="Google Shape;235;p32"/>
          <p:cNvSpPr txBox="1"/>
          <p:nvPr/>
        </p:nvSpPr>
        <p:spPr>
          <a:xfrm>
            <a:off x="4084500" y="2653188"/>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sp>
        <p:nvSpPr>
          <p:cNvPr id="236" name="Google Shape;236;p32"/>
          <p:cNvSpPr txBox="1"/>
          <p:nvPr/>
        </p:nvSpPr>
        <p:spPr>
          <a:xfrm>
            <a:off x="3454600" y="3105750"/>
            <a:ext cx="2501400" cy="1847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8.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Pad sequenced features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9</a:t>
            </a:r>
            <a:r>
              <a:rPr lang="en" sz="1200">
                <a:solidFill>
                  <a:schemeClr val="dk1"/>
                </a:solidFill>
                <a:latin typeface="Open Sans"/>
                <a:ea typeface="Open Sans"/>
                <a:cs typeface="Open Sans"/>
                <a:sym typeface="Open Sans"/>
              </a:rPr>
              <a:t>. Define model with 100 units, Bidirectional, and Dense output using softmax and relu activation</a:t>
            </a:r>
            <a:endParaRPr sz="1200">
              <a:solidFill>
                <a:schemeClr val="dk1"/>
              </a:solidFill>
              <a:latin typeface="Open Sans"/>
              <a:ea typeface="Open Sans"/>
              <a:cs typeface="Open Sans"/>
              <a:sym typeface="Open Sans"/>
            </a:endParaRPr>
          </a:p>
        </p:txBody>
      </p:sp>
      <p:cxnSp>
        <p:nvCxnSpPr>
          <p:cNvPr id="237" name="Google Shape;237;p32"/>
          <p:cNvCxnSpPr/>
          <p:nvPr/>
        </p:nvCxnSpPr>
        <p:spPr>
          <a:xfrm>
            <a:off x="5956000" y="4029300"/>
            <a:ext cx="219000" cy="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2"/>
          <p:cNvSpPr txBox="1"/>
          <p:nvPr/>
        </p:nvSpPr>
        <p:spPr>
          <a:xfrm>
            <a:off x="6174975" y="3365925"/>
            <a:ext cx="2501400" cy="1477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10</a:t>
            </a:r>
            <a:r>
              <a:rPr lang="en" sz="1200">
                <a:solidFill>
                  <a:schemeClr val="dk1"/>
                </a:solidFill>
                <a:latin typeface="Open Sans"/>
                <a:ea typeface="Open Sans"/>
                <a:cs typeface="Open Sans"/>
                <a:sym typeface="Open Sans"/>
              </a:rPr>
              <a:t>. Compile model with loss = sparse categorical crossentropy, optimizer = ‘adam’, and metrics = Accuracy</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11. Evaluate model with test Loss and test Accuracy</a:t>
            </a:r>
            <a:endParaRPr sz="12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77175" y="66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80"/>
              <a:t>Drug Effectiveness</a:t>
            </a:r>
            <a:r>
              <a:rPr lang="en" sz="2580"/>
              <a:t> and Satisfaction Using LSTM</a:t>
            </a:r>
            <a:endParaRPr/>
          </a:p>
        </p:txBody>
      </p:sp>
      <p:sp>
        <p:nvSpPr>
          <p:cNvPr id="244" name="Google Shape;244;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3"/>
          <p:cNvPicPr preferRelativeResize="0"/>
          <p:nvPr/>
        </p:nvPicPr>
        <p:blipFill>
          <a:blip r:embed="rId3">
            <a:alphaModFix/>
          </a:blip>
          <a:stretch>
            <a:fillRect/>
          </a:stretch>
        </p:blipFill>
        <p:spPr>
          <a:xfrm>
            <a:off x="77175" y="1162675"/>
            <a:ext cx="5426662" cy="3738050"/>
          </a:xfrm>
          <a:prstGeom prst="rect">
            <a:avLst/>
          </a:prstGeom>
          <a:noFill/>
          <a:ln>
            <a:noFill/>
          </a:ln>
        </p:spPr>
      </p:pic>
      <p:pic>
        <p:nvPicPr>
          <p:cNvPr id="246" name="Google Shape;246;p33"/>
          <p:cNvPicPr preferRelativeResize="0"/>
          <p:nvPr/>
        </p:nvPicPr>
        <p:blipFill>
          <a:blip r:embed="rId4">
            <a:alphaModFix/>
          </a:blip>
          <a:stretch>
            <a:fillRect/>
          </a:stretch>
        </p:blipFill>
        <p:spPr>
          <a:xfrm>
            <a:off x="5633350" y="253725"/>
            <a:ext cx="3401200" cy="269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77175" y="0"/>
            <a:ext cx="8520600" cy="7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a:t>Drug Effectiveness</a:t>
            </a:r>
            <a:r>
              <a:rPr lang="en" sz="3500"/>
              <a:t> and Satisfaction Using LSTM</a:t>
            </a:r>
            <a:endParaRPr sz="3500"/>
          </a:p>
        </p:txBody>
      </p:sp>
      <p:sp>
        <p:nvSpPr>
          <p:cNvPr id="252" name="Google Shape;252;p34"/>
          <p:cNvSpPr txBox="1"/>
          <p:nvPr/>
        </p:nvSpPr>
        <p:spPr>
          <a:xfrm>
            <a:off x="6158600" y="897425"/>
            <a:ext cx="822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WebMD</a:t>
            </a:r>
            <a:endParaRPr sz="1200">
              <a:solidFill>
                <a:schemeClr val="dk1"/>
              </a:solidFill>
              <a:latin typeface="Open Sans"/>
              <a:ea typeface="Open Sans"/>
              <a:cs typeface="Open Sans"/>
              <a:sym typeface="Open Sans"/>
            </a:endParaRPr>
          </a:p>
        </p:txBody>
      </p:sp>
      <p:sp>
        <p:nvSpPr>
          <p:cNvPr id="253" name="Google Shape;253;p34"/>
          <p:cNvSpPr txBox="1"/>
          <p:nvPr/>
        </p:nvSpPr>
        <p:spPr>
          <a:xfrm>
            <a:off x="1776038" y="897425"/>
            <a:ext cx="975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Drugs.com</a:t>
            </a:r>
            <a:endParaRPr sz="1200">
              <a:solidFill>
                <a:schemeClr val="dk1"/>
              </a:solidFill>
              <a:latin typeface="Open Sans"/>
              <a:ea typeface="Open Sans"/>
              <a:cs typeface="Open Sans"/>
              <a:sym typeface="Open Sans"/>
            </a:endParaRPr>
          </a:p>
        </p:txBody>
      </p:sp>
      <p:pic>
        <p:nvPicPr>
          <p:cNvPr id="254" name="Google Shape;254;p34"/>
          <p:cNvPicPr preferRelativeResize="0"/>
          <p:nvPr/>
        </p:nvPicPr>
        <p:blipFill>
          <a:blip r:embed="rId3">
            <a:alphaModFix/>
          </a:blip>
          <a:stretch>
            <a:fillRect/>
          </a:stretch>
        </p:blipFill>
        <p:spPr>
          <a:xfrm>
            <a:off x="152400" y="1419125"/>
            <a:ext cx="4419599" cy="2193077"/>
          </a:xfrm>
          <a:prstGeom prst="rect">
            <a:avLst/>
          </a:prstGeom>
          <a:noFill/>
          <a:ln>
            <a:noFill/>
          </a:ln>
        </p:spPr>
      </p:pic>
      <p:pic>
        <p:nvPicPr>
          <p:cNvPr id="255" name="Google Shape;255;p34"/>
          <p:cNvPicPr preferRelativeResize="0"/>
          <p:nvPr/>
        </p:nvPicPr>
        <p:blipFill>
          <a:blip r:embed="rId4">
            <a:alphaModFix/>
          </a:blip>
          <a:stretch>
            <a:fillRect/>
          </a:stretch>
        </p:blipFill>
        <p:spPr>
          <a:xfrm>
            <a:off x="4656425" y="1419250"/>
            <a:ext cx="4419599" cy="21930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2130000" y="2285400"/>
            <a:ext cx="48840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Cross-Data</a:t>
            </a:r>
            <a:r>
              <a:rPr lang="en"/>
              <a:t> Sentiment 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156025" y="2381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t>Cross-Data Model</a:t>
            </a:r>
            <a:endParaRPr sz="2580"/>
          </a:p>
          <a:p>
            <a:pPr indent="0" lvl="0" marL="0" rtl="0" algn="l">
              <a:spcBef>
                <a:spcPts val="0"/>
              </a:spcBef>
              <a:spcAft>
                <a:spcPts val="0"/>
              </a:spcAft>
              <a:buSzPts val="990"/>
              <a:buNone/>
            </a:pPr>
            <a:r>
              <a:rPr lang="en" sz="2580"/>
              <a:t>Using Linear Regression</a:t>
            </a:r>
            <a:endParaRPr sz="2580"/>
          </a:p>
        </p:txBody>
      </p:sp>
      <p:sp>
        <p:nvSpPr>
          <p:cNvPr id="266" name="Google Shape;266;p36"/>
          <p:cNvSpPr txBox="1"/>
          <p:nvPr/>
        </p:nvSpPr>
        <p:spPr>
          <a:xfrm>
            <a:off x="0" y="1878875"/>
            <a:ext cx="2709900" cy="2031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Create classification labels for drug ratings (1:10):</a:t>
            </a:r>
            <a:endParaRPr sz="1200">
              <a:solidFill>
                <a:schemeClr val="dk1"/>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Rating &lt;= 4 is Negative (0)</a:t>
            </a:r>
            <a:endParaRPr sz="1200">
              <a:solidFill>
                <a:schemeClr val="dk1"/>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4 &lt; Rating &lt; 7 is Neutral (1)</a:t>
            </a:r>
            <a:endParaRPr sz="1200">
              <a:solidFill>
                <a:schemeClr val="dk1"/>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Rating &gt;= 7 is Positive (2)</a:t>
            </a:r>
            <a:endParaRPr sz="1200">
              <a:solidFill>
                <a:schemeClr val="dk1"/>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Pre-process the review data:</a:t>
            </a:r>
            <a:endParaRPr sz="1200">
              <a:solidFill>
                <a:schemeClr val="dk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Text to lowercase</a:t>
            </a:r>
            <a:endParaRPr sz="1200">
              <a:solidFill>
                <a:schemeClr val="dk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Remove punctuation and #s</a:t>
            </a:r>
            <a:endParaRPr sz="1200">
              <a:solidFill>
                <a:schemeClr val="dk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Tokenize on spaces</a:t>
            </a:r>
            <a:endParaRPr sz="1200">
              <a:solidFill>
                <a:schemeClr val="dk1"/>
              </a:solidFill>
              <a:latin typeface="Open Sans"/>
              <a:ea typeface="Open Sans"/>
              <a:cs typeface="Open Sans"/>
              <a:sym typeface="Open Sans"/>
            </a:endParaRPr>
          </a:p>
        </p:txBody>
      </p:sp>
      <p:cxnSp>
        <p:nvCxnSpPr>
          <p:cNvPr id="267" name="Google Shape;267;p36"/>
          <p:cNvCxnSpPr>
            <a:stCxn id="266" idx="3"/>
          </p:cNvCxnSpPr>
          <p:nvPr/>
        </p:nvCxnSpPr>
        <p:spPr>
          <a:xfrm>
            <a:off x="2709900" y="2894825"/>
            <a:ext cx="5100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36"/>
          <p:cNvCxnSpPr/>
          <p:nvPr/>
        </p:nvCxnSpPr>
        <p:spPr>
          <a:xfrm flipH="1" rot="10800000">
            <a:off x="3210125" y="1370525"/>
            <a:ext cx="25500" cy="30486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36"/>
          <p:cNvCxnSpPr/>
          <p:nvPr/>
        </p:nvCxnSpPr>
        <p:spPr>
          <a:xfrm>
            <a:off x="3235600" y="138620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6"/>
          <p:cNvCxnSpPr/>
          <p:nvPr/>
        </p:nvCxnSpPr>
        <p:spPr>
          <a:xfrm>
            <a:off x="3210125" y="4403500"/>
            <a:ext cx="244500" cy="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36"/>
          <p:cNvSpPr txBox="1"/>
          <p:nvPr/>
        </p:nvSpPr>
        <p:spPr>
          <a:xfrm>
            <a:off x="3454600" y="647450"/>
            <a:ext cx="2501400" cy="1662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3. Create a preprocessor with one hot encoder to handle numeric and categorical vars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4.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X =  All features minus Rating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p:txBody>
      </p:sp>
      <p:sp>
        <p:nvSpPr>
          <p:cNvPr id="272" name="Google Shape;272;p36"/>
          <p:cNvSpPr txBox="1"/>
          <p:nvPr/>
        </p:nvSpPr>
        <p:spPr>
          <a:xfrm>
            <a:off x="6174975" y="739700"/>
            <a:ext cx="2501400" cy="1293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5. Create Linear Regression pipeline using: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Imputer, standard scaler</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6. Evaluate model with Accuracy, RMSE,  and Cohen Kappa’s score</a:t>
            </a:r>
            <a:endParaRPr sz="1200">
              <a:solidFill>
                <a:schemeClr val="dk1"/>
              </a:solidFill>
              <a:latin typeface="Open Sans"/>
              <a:ea typeface="Open Sans"/>
              <a:cs typeface="Open Sans"/>
              <a:sym typeface="Open Sans"/>
            </a:endParaRPr>
          </a:p>
        </p:txBody>
      </p:sp>
      <p:cxnSp>
        <p:nvCxnSpPr>
          <p:cNvPr id="273" name="Google Shape;273;p36"/>
          <p:cNvCxnSpPr/>
          <p:nvPr/>
        </p:nvCxnSpPr>
        <p:spPr>
          <a:xfrm>
            <a:off x="5956000" y="1386200"/>
            <a:ext cx="219000" cy="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p36"/>
          <p:cNvSpPr txBox="1"/>
          <p:nvPr/>
        </p:nvSpPr>
        <p:spPr>
          <a:xfrm>
            <a:off x="4188250" y="155875"/>
            <a:ext cx="3321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Drugs.com Train Set and </a:t>
            </a:r>
            <a:r>
              <a:rPr b="1" lang="en" sz="1200">
                <a:solidFill>
                  <a:schemeClr val="dk1"/>
                </a:solidFill>
                <a:latin typeface="Open Sans"/>
                <a:ea typeface="Open Sans"/>
                <a:cs typeface="Open Sans"/>
                <a:sym typeface="Open Sans"/>
              </a:rPr>
              <a:t>WebMD Test Set</a:t>
            </a:r>
            <a:endParaRPr b="1" sz="1200">
              <a:solidFill>
                <a:schemeClr val="dk1"/>
              </a:solidFill>
              <a:latin typeface="Open Sans"/>
              <a:ea typeface="Open Sans"/>
              <a:cs typeface="Open Sans"/>
              <a:sym typeface="Open Sans"/>
            </a:endParaRPr>
          </a:p>
        </p:txBody>
      </p:sp>
      <p:sp>
        <p:nvSpPr>
          <p:cNvPr id="275" name="Google Shape;275;p36"/>
          <p:cNvSpPr txBox="1"/>
          <p:nvPr/>
        </p:nvSpPr>
        <p:spPr>
          <a:xfrm>
            <a:off x="4098100" y="2710175"/>
            <a:ext cx="34113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WebMD</a:t>
            </a:r>
            <a:r>
              <a:rPr b="1" lang="en" sz="1200">
                <a:solidFill>
                  <a:schemeClr val="dk1"/>
                </a:solidFill>
                <a:latin typeface="Open Sans"/>
                <a:ea typeface="Open Sans"/>
                <a:cs typeface="Open Sans"/>
                <a:sym typeface="Open Sans"/>
              </a:rPr>
              <a:t> Train Set and Drugs.com Test Set</a:t>
            </a:r>
            <a:endParaRPr b="1" sz="1200">
              <a:solidFill>
                <a:schemeClr val="dk1"/>
              </a:solidFill>
              <a:latin typeface="Open Sans"/>
              <a:ea typeface="Open Sans"/>
              <a:cs typeface="Open Sans"/>
              <a:sym typeface="Open Sans"/>
            </a:endParaRPr>
          </a:p>
        </p:txBody>
      </p:sp>
      <p:sp>
        <p:nvSpPr>
          <p:cNvPr id="276" name="Google Shape;276;p36"/>
          <p:cNvSpPr txBox="1"/>
          <p:nvPr/>
        </p:nvSpPr>
        <p:spPr>
          <a:xfrm>
            <a:off x="3454675" y="3290550"/>
            <a:ext cx="2501400" cy="1662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3</a:t>
            </a:r>
            <a:r>
              <a:rPr lang="en" sz="1200">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Create a preprocessor with one hot encoder to handle numeric and categorical vars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4. Set X and y variables for predictions and split data:</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X =  All features minus Rating</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Y = Rating</a:t>
            </a:r>
            <a:endParaRPr sz="1200">
              <a:solidFill>
                <a:schemeClr val="dk1"/>
              </a:solidFill>
              <a:latin typeface="Open Sans"/>
              <a:ea typeface="Open Sans"/>
              <a:cs typeface="Open Sans"/>
              <a:sym typeface="Open Sans"/>
            </a:endParaRPr>
          </a:p>
        </p:txBody>
      </p:sp>
      <p:cxnSp>
        <p:nvCxnSpPr>
          <p:cNvPr id="277" name="Google Shape;277;p36"/>
          <p:cNvCxnSpPr/>
          <p:nvPr/>
        </p:nvCxnSpPr>
        <p:spPr>
          <a:xfrm>
            <a:off x="5956000" y="4029300"/>
            <a:ext cx="219000" cy="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36"/>
          <p:cNvSpPr txBox="1"/>
          <p:nvPr/>
        </p:nvSpPr>
        <p:spPr>
          <a:xfrm>
            <a:off x="6175125" y="3475050"/>
            <a:ext cx="2501400" cy="1293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5. Create Linear Regression pipeline using: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Imputer, standard scaler</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6. Evaluate model with Accuracy, RMSE,  and Cohen Kappa’s score</a:t>
            </a:r>
            <a:endParaRPr sz="12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2130000" y="2571750"/>
            <a:ext cx="48840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In-Domain Sentiment Analysis</a:t>
            </a:r>
            <a:endParaRPr/>
          </a:p>
          <a:p>
            <a:pPr indent="0" lvl="0" marL="0" rtl="0" algn="ctr">
              <a:spcBef>
                <a:spcPts val="0"/>
              </a:spcBef>
              <a:spcAft>
                <a:spcPts val="0"/>
              </a:spcAft>
              <a:buNone/>
            </a:pPr>
            <a:r>
              <a:rPr lang="en"/>
              <a:t>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38"/>
          <p:cNvSpPr txBox="1"/>
          <p:nvPr>
            <p:ph type="title"/>
          </p:nvPr>
        </p:nvSpPr>
        <p:spPr>
          <a:xfrm>
            <a:off x="0" y="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780"/>
              <a:t>Results for In-Domain Sentiment Analysis</a:t>
            </a:r>
            <a:endParaRPr sz="2780"/>
          </a:p>
        </p:txBody>
      </p:sp>
      <p:sp>
        <p:nvSpPr>
          <p:cNvPr id="289" name="Google Shape;289;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38"/>
          <p:cNvPicPr preferRelativeResize="0"/>
          <p:nvPr/>
        </p:nvPicPr>
        <p:blipFill>
          <a:blip r:embed="rId3">
            <a:alphaModFix/>
          </a:blip>
          <a:stretch>
            <a:fillRect/>
          </a:stretch>
        </p:blipFill>
        <p:spPr>
          <a:xfrm>
            <a:off x="0" y="488025"/>
            <a:ext cx="4210675" cy="2716050"/>
          </a:xfrm>
          <a:prstGeom prst="rect">
            <a:avLst/>
          </a:prstGeom>
          <a:noFill/>
          <a:ln>
            <a:noFill/>
          </a:ln>
        </p:spPr>
      </p:pic>
      <p:pic>
        <p:nvPicPr>
          <p:cNvPr id="291" name="Google Shape;291;p38"/>
          <p:cNvPicPr preferRelativeResize="0"/>
          <p:nvPr/>
        </p:nvPicPr>
        <p:blipFill>
          <a:blip r:embed="rId4">
            <a:alphaModFix/>
          </a:blip>
          <a:stretch>
            <a:fillRect/>
          </a:stretch>
        </p:blipFill>
        <p:spPr>
          <a:xfrm>
            <a:off x="4992375" y="221725"/>
            <a:ext cx="3667950" cy="2176500"/>
          </a:xfrm>
          <a:prstGeom prst="rect">
            <a:avLst/>
          </a:prstGeom>
          <a:noFill/>
          <a:ln>
            <a:noFill/>
          </a:ln>
        </p:spPr>
      </p:pic>
      <p:pic>
        <p:nvPicPr>
          <p:cNvPr id="292" name="Google Shape;292;p38"/>
          <p:cNvPicPr preferRelativeResize="0"/>
          <p:nvPr/>
        </p:nvPicPr>
        <p:blipFill>
          <a:blip r:embed="rId5">
            <a:alphaModFix/>
          </a:blip>
          <a:stretch>
            <a:fillRect/>
          </a:stretch>
        </p:blipFill>
        <p:spPr>
          <a:xfrm>
            <a:off x="400358" y="3204075"/>
            <a:ext cx="2246942" cy="1728999"/>
          </a:xfrm>
          <a:prstGeom prst="rect">
            <a:avLst/>
          </a:prstGeom>
          <a:noFill/>
          <a:ln>
            <a:noFill/>
          </a:ln>
        </p:spPr>
      </p:pic>
      <p:pic>
        <p:nvPicPr>
          <p:cNvPr id="293" name="Google Shape;293;p38"/>
          <p:cNvPicPr preferRelativeResize="0"/>
          <p:nvPr/>
        </p:nvPicPr>
        <p:blipFill>
          <a:blip r:embed="rId6">
            <a:alphaModFix/>
          </a:blip>
          <a:stretch>
            <a:fillRect/>
          </a:stretch>
        </p:blipFill>
        <p:spPr>
          <a:xfrm>
            <a:off x="2790350" y="2464925"/>
            <a:ext cx="6120100" cy="246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2130000" y="2571750"/>
            <a:ext cx="48840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Cross-Data</a:t>
            </a:r>
            <a:r>
              <a:rPr lang="en"/>
              <a:t> Sentiment Analysis</a:t>
            </a:r>
            <a:endParaRPr/>
          </a:p>
          <a:p>
            <a:pPr indent="0" lvl="0" marL="0" rtl="0" algn="ctr">
              <a:spcBef>
                <a:spcPts val="0"/>
              </a:spcBef>
              <a:spcAft>
                <a:spcPts val="0"/>
              </a:spcAft>
              <a:buNone/>
            </a:pPr>
            <a:r>
              <a:rPr lang="en"/>
              <a:t>Results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15750" y="848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t>Results for Cross-Data Sentiment Analysis</a:t>
            </a:r>
            <a:endParaRPr sz="3280"/>
          </a:p>
        </p:txBody>
      </p:sp>
      <p:sp>
        <p:nvSpPr>
          <p:cNvPr id="304" name="Google Shape;304;p40"/>
          <p:cNvSpPr txBox="1"/>
          <p:nvPr/>
        </p:nvSpPr>
        <p:spPr>
          <a:xfrm>
            <a:off x="295475" y="1883775"/>
            <a:ext cx="33210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Drugs.com Train Set and WebMD Test Set</a:t>
            </a:r>
            <a:endParaRPr b="1" sz="1200">
              <a:solidFill>
                <a:schemeClr val="dk1"/>
              </a:solidFill>
              <a:latin typeface="Open Sans"/>
              <a:ea typeface="Open Sans"/>
              <a:cs typeface="Open Sans"/>
              <a:sym typeface="Open Sans"/>
            </a:endParaRPr>
          </a:p>
        </p:txBody>
      </p:sp>
      <p:sp>
        <p:nvSpPr>
          <p:cNvPr id="305" name="Google Shape;305;p40"/>
          <p:cNvSpPr txBox="1"/>
          <p:nvPr/>
        </p:nvSpPr>
        <p:spPr>
          <a:xfrm>
            <a:off x="4739075" y="1883775"/>
            <a:ext cx="3411300" cy="369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WebMD Train Set and Drugs.com Test Set</a:t>
            </a:r>
            <a:endParaRPr b="1" sz="1200">
              <a:solidFill>
                <a:schemeClr val="dk1"/>
              </a:solidFill>
              <a:latin typeface="Open Sans"/>
              <a:ea typeface="Open Sans"/>
              <a:cs typeface="Open Sans"/>
              <a:sym typeface="Open Sans"/>
            </a:endParaRPr>
          </a:p>
        </p:txBody>
      </p:sp>
      <p:pic>
        <p:nvPicPr>
          <p:cNvPr id="306" name="Google Shape;306;p40"/>
          <p:cNvPicPr preferRelativeResize="0"/>
          <p:nvPr/>
        </p:nvPicPr>
        <p:blipFill>
          <a:blip r:embed="rId3">
            <a:alphaModFix/>
          </a:blip>
          <a:stretch>
            <a:fillRect/>
          </a:stretch>
        </p:blipFill>
        <p:spPr>
          <a:xfrm>
            <a:off x="329575" y="579325"/>
            <a:ext cx="3701825" cy="1166425"/>
          </a:xfrm>
          <a:prstGeom prst="rect">
            <a:avLst/>
          </a:prstGeom>
          <a:noFill/>
          <a:ln>
            <a:noFill/>
          </a:ln>
        </p:spPr>
      </p:pic>
      <p:pic>
        <p:nvPicPr>
          <p:cNvPr id="307" name="Google Shape;307;p40"/>
          <p:cNvPicPr preferRelativeResize="0"/>
          <p:nvPr/>
        </p:nvPicPr>
        <p:blipFill>
          <a:blip r:embed="rId4">
            <a:alphaModFix/>
          </a:blip>
          <a:stretch>
            <a:fillRect/>
          </a:stretch>
        </p:blipFill>
        <p:spPr>
          <a:xfrm>
            <a:off x="152400" y="2405475"/>
            <a:ext cx="4202075" cy="2336518"/>
          </a:xfrm>
          <a:prstGeom prst="rect">
            <a:avLst/>
          </a:prstGeom>
          <a:noFill/>
          <a:ln>
            <a:noFill/>
          </a:ln>
        </p:spPr>
      </p:pic>
      <p:pic>
        <p:nvPicPr>
          <p:cNvPr id="308" name="Google Shape;308;p40"/>
          <p:cNvPicPr preferRelativeResize="0"/>
          <p:nvPr/>
        </p:nvPicPr>
        <p:blipFill>
          <a:blip r:embed="rId5">
            <a:alphaModFix/>
          </a:blip>
          <a:stretch>
            <a:fillRect/>
          </a:stretch>
        </p:blipFill>
        <p:spPr>
          <a:xfrm>
            <a:off x="4416775" y="2391100"/>
            <a:ext cx="4484725" cy="2420482"/>
          </a:xfrm>
          <a:prstGeom prst="rect">
            <a:avLst/>
          </a:prstGeom>
          <a:noFill/>
          <a:ln>
            <a:noFill/>
          </a:ln>
        </p:spPr>
      </p:pic>
      <p:pic>
        <p:nvPicPr>
          <p:cNvPr id="309" name="Google Shape;309;p40"/>
          <p:cNvPicPr preferRelativeResize="0"/>
          <p:nvPr/>
        </p:nvPicPr>
        <p:blipFill>
          <a:blip r:embed="rId6">
            <a:alphaModFix/>
          </a:blip>
          <a:stretch>
            <a:fillRect/>
          </a:stretch>
        </p:blipFill>
        <p:spPr>
          <a:xfrm>
            <a:off x="4330175" y="757725"/>
            <a:ext cx="4229100" cy="809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41"/>
          <p:cNvSpPr txBox="1"/>
          <p:nvPr>
            <p:ph type="title"/>
          </p:nvPr>
        </p:nvSpPr>
        <p:spPr>
          <a:xfrm>
            <a:off x="233525" y="1829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Challenges/Limitations/Future Work</a:t>
            </a:r>
            <a:endParaRPr/>
          </a:p>
        </p:txBody>
      </p:sp>
      <p:sp>
        <p:nvSpPr>
          <p:cNvPr id="315" name="Google Shape;315;p41"/>
          <p:cNvSpPr txBox="1"/>
          <p:nvPr>
            <p:ph idx="1" type="body"/>
          </p:nvPr>
        </p:nvSpPr>
        <p:spPr>
          <a:xfrm>
            <a:off x="233525" y="882725"/>
            <a:ext cx="8771100" cy="3823500"/>
          </a:xfrm>
          <a:prstGeom prst="rect">
            <a:avLst/>
          </a:prstGeom>
        </p:spPr>
        <p:txBody>
          <a:bodyPr anchorCtr="0" anchor="t" bIns="91425" lIns="91425" spcFirstLastPara="1" rIns="91425" wrap="square" tIns="91425">
            <a:normAutofit/>
          </a:bodyPr>
          <a:lstStyle/>
          <a:p>
            <a:pPr indent="-330200" lvl="0" marL="457200" rtl="0" algn="l">
              <a:lnSpc>
                <a:spcPct val="80000"/>
              </a:lnSpc>
              <a:spcBef>
                <a:spcPts val="0"/>
              </a:spcBef>
              <a:spcAft>
                <a:spcPts val="0"/>
              </a:spcAft>
              <a:buSzPts val="1600"/>
              <a:buChar char="●"/>
            </a:pPr>
            <a:r>
              <a:rPr lang="en" sz="1600"/>
              <a:t>Logistic Regression and Linear Regression models were severely overfitted </a:t>
            </a:r>
            <a:endParaRPr sz="1600"/>
          </a:p>
          <a:p>
            <a:pPr indent="-330200" lvl="1" marL="914400" rtl="0" algn="l">
              <a:lnSpc>
                <a:spcPct val="80000"/>
              </a:lnSpc>
              <a:spcBef>
                <a:spcPts val="0"/>
              </a:spcBef>
              <a:spcAft>
                <a:spcPts val="0"/>
              </a:spcAft>
              <a:buSzPts val="1600"/>
              <a:buChar char="○"/>
            </a:pPr>
            <a:r>
              <a:rPr lang="en" sz="1600"/>
              <a:t>Ran out of time to properly reduce overfitting</a:t>
            </a:r>
            <a:endParaRPr sz="1600"/>
          </a:p>
          <a:p>
            <a:pPr indent="0" lvl="0" marL="457200" rtl="0" algn="l">
              <a:lnSpc>
                <a:spcPct val="80000"/>
              </a:lnSpc>
              <a:spcBef>
                <a:spcPts val="1200"/>
              </a:spcBef>
              <a:spcAft>
                <a:spcPts val="0"/>
              </a:spcAft>
              <a:buNone/>
            </a:pPr>
            <a:r>
              <a:t/>
            </a:r>
            <a:endParaRPr sz="1600"/>
          </a:p>
          <a:p>
            <a:pPr indent="-330200" lvl="0" marL="457200" rtl="0" algn="l">
              <a:lnSpc>
                <a:spcPct val="80000"/>
              </a:lnSpc>
              <a:spcBef>
                <a:spcPts val="0"/>
              </a:spcBef>
              <a:spcAft>
                <a:spcPts val="0"/>
              </a:spcAft>
              <a:buSzPts val="1600"/>
              <a:buChar char="●"/>
            </a:pPr>
            <a:r>
              <a:rPr lang="en" sz="1600"/>
              <a:t>GPUs had to be used by purchasing google collab pro to process over 15 million parameters as the CPUs crashed every time</a:t>
            </a:r>
            <a:endParaRPr sz="1600"/>
          </a:p>
          <a:p>
            <a:pPr indent="0" lvl="0" marL="457200" rtl="0" algn="l">
              <a:lnSpc>
                <a:spcPct val="80000"/>
              </a:lnSpc>
              <a:spcBef>
                <a:spcPts val="1200"/>
              </a:spcBef>
              <a:spcAft>
                <a:spcPts val="0"/>
              </a:spcAft>
              <a:buNone/>
            </a:pPr>
            <a:r>
              <a:t/>
            </a:r>
            <a:endParaRPr sz="1600"/>
          </a:p>
          <a:p>
            <a:pPr indent="-330200" lvl="0" marL="457200" rtl="0" algn="l">
              <a:lnSpc>
                <a:spcPct val="80000"/>
              </a:lnSpc>
              <a:spcBef>
                <a:spcPts val="0"/>
              </a:spcBef>
              <a:spcAft>
                <a:spcPts val="0"/>
              </a:spcAft>
              <a:buSzPts val="1600"/>
              <a:buChar char="●"/>
            </a:pPr>
            <a:r>
              <a:rPr lang="en" sz="1600"/>
              <a:t>Traditional NLP and Deep Learning </a:t>
            </a:r>
            <a:r>
              <a:rPr lang="en" sz="1600"/>
              <a:t>Model refinement, feature engineering and more in-depth processing of textual reviews needed to achieve better overall results</a:t>
            </a:r>
            <a:endParaRPr sz="1600"/>
          </a:p>
          <a:p>
            <a:pPr indent="0" lvl="0" marL="457200" rtl="0" algn="l">
              <a:lnSpc>
                <a:spcPct val="80000"/>
              </a:lnSpc>
              <a:spcBef>
                <a:spcPts val="1200"/>
              </a:spcBef>
              <a:spcAft>
                <a:spcPts val="0"/>
              </a:spcAft>
              <a:buNone/>
            </a:pPr>
            <a:r>
              <a:t/>
            </a:r>
            <a:endParaRPr sz="1600"/>
          </a:p>
          <a:p>
            <a:pPr indent="-330200" lvl="0" marL="457200" rtl="0" algn="l">
              <a:lnSpc>
                <a:spcPct val="80000"/>
              </a:lnSpc>
              <a:spcBef>
                <a:spcPts val="0"/>
              </a:spcBef>
              <a:spcAft>
                <a:spcPts val="0"/>
              </a:spcAft>
              <a:buSzPts val="1600"/>
              <a:buChar char="●"/>
            </a:pPr>
            <a:r>
              <a:rPr lang="en" sz="1600"/>
              <a:t>Continue research by performing Cross-Domain Sentiment Analysis by evaluating the transferability of models among medical domains, (i.e. conditions such as Depression vs Anxiety)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a:t>
            </a:r>
            <a:endParaRPr/>
          </a:p>
        </p:txBody>
      </p:sp>
      <p:sp>
        <p:nvSpPr>
          <p:cNvPr id="77" name="Google Shape;77;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Applying deep learning to the methods and findings of a 2018 research article </a:t>
            </a:r>
            <a:r>
              <a:rPr lang="en" sz="1700">
                <a:latin typeface="Arial"/>
                <a:ea typeface="Arial"/>
                <a:cs typeface="Arial"/>
                <a:sym typeface="Arial"/>
              </a:rPr>
              <a:t>entitled </a:t>
            </a:r>
            <a:r>
              <a:rPr lang="en" sz="1700">
                <a:latin typeface="Arial"/>
                <a:ea typeface="Arial"/>
                <a:cs typeface="Arial"/>
                <a:sym typeface="Arial"/>
              </a:rPr>
              <a:t>“Aspect-Based Sentiment Analysis of Drug Reviews Applying Cross-Domain and Cross-Data Learning” </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Importance of online review sites and opinion forums in understanding user experiences with pharmaceutical products.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One of the primary objectives of the paper is to analyze sentiments in drug reviews concerning overall satisfaction, side effects, and effectiveness.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Motivation: post-market surveillance</a:t>
            </a:r>
            <a:endParaRPr sz="1700">
              <a:latin typeface="Arial"/>
              <a:ea typeface="Arial"/>
              <a:cs typeface="Arial"/>
              <a:sym typeface="Arial"/>
            </a:endParaRPr>
          </a:p>
          <a:p>
            <a:pPr indent="0" lvl="0" marL="45720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NLP Task: Sentiment Analysis</a:t>
            </a:r>
            <a:endParaRPr/>
          </a:p>
        </p:txBody>
      </p:sp>
      <p:sp>
        <p:nvSpPr>
          <p:cNvPr id="83" name="Google Shape;83;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Sentiment analysis involves transforming textual data into numerical ratings to understand user sentiments.</a:t>
            </a:r>
            <a:endParaRPr/>
          </a:p>
          <a:p>
            <a:pPr indent="-342900" lvl="0" marL="457200" rtl="0" algn="l">
              <a:spcBef>
                <a:spcPts val="0"/>
              </a:spcBef>
              <a:spcAft>
                <a:spcPts val="0"/>
              </a:spcAft>
              <a:buSzPts val="1800"/>
              <a:buChar char="●"/>
            </a:pPr>
            <a:r>
              <a:rPr lang="en"/>
              <a:t>The paper uses traditional machine learning models</a:t>
            </a:r>
            <a:endParaRPr/>
          </a:p>
          <a:p>
            <a:pPr indent="-342900" lvl="0" marL="457200" rtl="0" algn="l">
              <a:spcBef>
                <a:spcPts val="0"/>
              </a:spcBef>
              <a:spcAft>
                <a:spcPts val="0"/>
              </a:spcAft>
              <a:buSzPts val="1800"/>
              <a:buChar char="●"/>
            </a:pPr>
            <a:r>
              <a:rPr lang="en"/>
              <a:t>Our project aims to create </a:t>
            </a:r>
            <a:r>
              <a:rPr lang="en"/>
              <a:t>neural network models to </a:t>
            </a:r>
            <a:r>
              <a:rPr lang="en"/>
              <a:t>predict sentiments related to overall satisfaction, side effects, and effectiveness.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Baseline Results</a:t>
            </a:r>
            <a:endParaRPr/>
          </a:p>
        </p:txBody>
      </p:sp>
      <p:sp>
        <p:nvSpPr>
          <p:cNvPr id="89" name="Google Shape;89;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300">
              <a:solidFill>
                <a:srgbClr val="212529"/>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300">
                <a:solidFill>
                  <a:srgbClr val="212529"/>
                </a:solidFill>
                <a:highlight>
                  <a:srgbClr val="FFFFFF"/>
                </a:highlight>
                <a:latin typeface="Roboto"/>
                <a:ea typeface="Roboto"/>
                <a:cs typeface="Roboto"/>
                <a:sym typeface="Roboto"/>
              </a:rPr>
              <a:t>Cohen's Kappa (κ) is a statistical measure used to quantify the level of agreement between two raters (or judges, observers, etc.) who each classify items into categories. It's especially useful in situations where decisions are subjective and the categories are nominal (i.e., they do not have a natural order).</a:t>
            </a:r>
            <a:endParaRPr/>
          </a:p>
        </p:txBody>
      </p:sp>
      <p:pic>
        <p:nvPicPr>
          <p:cNvPr id="90" name="Google Shape;90;p17"/>
          <p:cNvPicPr preferRelativeResize="0"/>
          <p:nvPr/>
        </p:nvPicPr>
        <p:blipFill>
          <a:blip r:embed="rId3">
            <a:alphaModFix/>
          </a:blip>
          <a:stretch>
            <a:fillRect/>
          </a:stretch>
        </p:blipFill>
        <p:spPr>
          <a:xfrm>
            <a:off x="311700" y="3060550"/>
            <a:ext cx="3517776" cy="1518675"/>
          </a:xfrm>
          <a:prstGeom prst="rect">
            <a:avLst/>
          </a:prstGeom>
          <a:noFill/>
          <a:ln>
            <a:noFill/>
          </a:ln>
        </p:spPr>
      </p:pic>
      <p:pic>
        <p:nvPicPr>
          <p:cNvPr id="91" name="Google Shape;91;p17"/>
          <p:cNvPicPr preferRelativeResize="0"/>
          <p:nvPr/>
        </p:nvPicPr>
        <p:blipFill>
          <a:blip r:embed="rId4">
            <a:alphaModFix/>
          </a:blip>
          <a:stretch>
            <a:fillRect/>
          </a:stretch>
        </p:blipFill>
        <p:spPr>
          <a:xfrm>
            <a:off x="4227600" y="3060550"/>
            <a:ext cx="4604700" cy="1518675"/>
          </a:xfrm>
          <a:prstGeom prst="rect">
            <a:avLst/>
          </a:prstGeom>
          <a:noFill/>
          <a:ln>
            <a:noFill/>
          </a:ln>
        </p:spPr>
      </p:pic>
      <p:pic>
        <p:nvPicPr>
          <p:cNvPr id="92" name="Google Shape;92;p17"/>
          <p:cNvPicPr preferRelativeResize="0"/>
          <p:nvPr/>
        </p:nvPicPr>
        <p:blipFill>
          <a:blip r:embed="rId5">
            <a:alphaModFix/>
          </a:blip>
          <a:stretch>
            <a:fillRect/>
          </a:stretch>
        </p:blipFill>
        <p:spPr>
          <a:xfrm>
            <a:off x="379875" y="1301050"/>
            <a:ext cx="2982374" cy="64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98" name="Google Shape;98;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Drug.com</a:t>
            </a:r>
            <a:endParaRPr b="1"/>
          </a:p>
          <a:p>
            <a:pPr indent="-342900" lvl="0" marL="457200" rtl="0" algn="l">
              <a:spcBef>
                <a:spcPts val="1200"/>
              </a:spcBef>
              <a:spcAft>
                <a:spcPts val="0"/>
              </a:spcAft>
              <a:buSzPts val="1800"/>
              <a:buChar char="●"/>
            </a:pPr>
            <a:r>
              <a:rPr lang="en"/>
              <a:t>Eliminated missing data values</a:t>
            </a:r>
            <a:endParaRPr/>
          </a:p>
          <a:p>
            <a:pPr indent="-342900" lvl="0" marL="457200" rtl="0" algn="l">
              <a:spcBef>
                <a:spcPts val="0"/>
              </a:spcBef>
              <a:spcAft>
                <a:spcPts val="0"/>
              </a:spcAft>
              <a:buSzPts val="1800"/>
              <a:buChar char="●"/>
            </a:pPr>
            <a:r>
              <a:rPr lang="en"/>
              <a:t>Reclassification</a:t>
            </a:r>
            <a:r>
              <a:rPr lang="en"/>
              <a:t> of rating column from 0 - 10 scale to 0-2 scale</a:t>
            </a:r>
            <a:endParaRPr/>
          </a:p>
          <a:p>
            <a:pPr indent="-342900" lvl="0" marL="457200" rtl="0" algn="l">
              <a:spcBef>
                <a:spcPts val="0"/>
              </a:spcBef>
              <a:spcAft>
                <a:spcPts val="0"/>
              </a:spcAft>
              <a:buSzPts val="1800"/>
              <a:buChar char="●"/>
            </a:pPr>
            <a:r>
              <a:rPr lang="en"/>
              <a:t>Train set : 161,297 rows and 6 columns</a:t>
            </a:r>
            <a:endParaRPr/>
          </a:p>
          <a:p>
            <a:pPr indent="-342900" lvl="0" marL="457200" rtl="0" algn="l">
              <a:spcBef>
                <a:spcPts val="0"/>
              </a:spcBef>
              <a:spcAft>
                <a:spcPts val="0"/>
              </a:spcAft>
              <a:buSzPts val="1800"/>
              <a:buChar char="●"/>
            </a:pPr>
            <a:r>
              <a:rPr lang="en"/>
              <a:t>Test set: 53,766 rows and 6 columns</a:t>
            </a:r>
            <a:endParaRPr/>
          </a:p>
          <a:p>
            <a:pPr indent="0" lvl="0" marL="0" rtl="0" algn="l">
              <a:spcBef>
                <a:spcPts val="1200"/>
              </a:spcBef>
              <a:spcAft>
                <a:spcPts val="1200"/>
              </a:spcAft>
              <a:buNone/>
            </a:pPr>
            <a:r>
              <a:t/>
            </a:r>
            <a:endParaRPr/>
          </a:p>
        </p:txBody>
      </p:sp>
      <p:sp>
        <p:nvSpPr>
          <p:cNvPr id="99" name="Google Shape;99;p18"/>
          <p:cNvSpPr txBox="1"/>
          <p:nvPr>
            <p:ph idx="1" type="body"/>
          </p:nvPr>
        </p:nvSpPr>
        <p:spPr>
          <a:xfrm>
            <a:off x="4426600" y="1152475"/>
            <a:ext cx="486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Webmd</a:t>
            </a:r>
            <a:r>
              <a:rPr b="1" lang="en"/>
              <a:t>.com</a:t>
            </a:r>
            <a:endParaRPr b="1"/>
          </a:p>
          <a:p>
            <a:pPr indent="-342900" lvl="0" marL="457200" rtl="0" algn="l">
              <a:spcBef>
                <a:spcPts val="1200"/>
              </a:spcBef>
              <a:spcAft>
                <a:spcPts val="0"/>
              </a:spcAft>
              <a:buSzPts val="1800"/>
              <a:buChar char="●"/>
            </a:pPr>
            <a:r>
              <a:rPr lang="en"/>
              <a:t>Eliminated missing data values</a:t>
            </a:r>
            <a:endParaRPr/>
          </a:p>
          <a:p>
            <a:pPr indent="-342900" lvl="0" marL="457200" rtl="0" algn="l">
              <a:spcBef>
                <a:spcPts val="0"/>
              </a:spcBef>
              <a:spcAft>
                <a:spcPts val="0"/>
              </a:spcAft>
              <a:buSzPts val="1800"/>
              <a:buChar char="●"/>
            </a:pPr>
            <a:r>
              <a:rPr lang="en"/>
              <a:t>Dropped</a:t>
            </a:r>
            <a:r>
              <a:rPr lang="en"/>
              <a:t> the ‘other’ condition</a:t>
            </a:r>
            <a:endParaRPr/>
          </a:p>
          <a:p>
            <a:pPr indent="-342900" lvl="0" marL="457200" rtl="0" algn="l">
              <a:spcBef>
                <a:spcPts val="0"/>
              </a:spcBef>
              <a:spcAft>
                <a:spcPts val="0"/>
              </a:spcAft>
              <a:buSzPts val="1800"/>
              <a:buChar char="●"/>
            </a:pPr>
            <a:r>
              <a:rPr lang="en"/>
              <a:t>Calculated the overall rating by combining Satisfaction, EaseofUse</a:t>
            </a:r>
            <a:endParaRPr/>
          </a:p>
          <a:p>
            <a:pPr indent="-342900" lvl="0" marL="457200" rtl="0" algn="l">
              <a:spcBef>
                <a:spcPts val="0"/>
              </a:spcBef>
              <a:spcAft>
                <a:spcPts val="0"/>
              </a:spcAft>
              <a:buSzPts val="1800"/>
              <a:buChar char="●"/>
            </a:pPr>
            <a:r>
              <a:rPr lang="en"/>
              <a:t>Reclassification of overall rating column from 0 - 10 scale to 0-2 scale</a:t>
            </a:r>
            <a:endParaRPr/>
          </a:p>
          <a:p>
            <a:pPr indent="-342900" lvl="0" marL="457200" rtl="0" algn="l">
              <a:spcBef>
                <a:spcPts val="0"/>
              </a:spcBef>
              <a:spcAft>
                <a:spcPts val="0"/>
              </a:spcAft>
              <a:buSzPts val="1800"/>
              <a:buChar char="●"/>
            </a:pPr>
            <a:r>
              <a:rPr lang="en"/>
              <a:t>362,806 rows and 12 columns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Drug Distribution</a:t>
            </a:r>
            <a:endParaRPr/>
          </a:p>
        </p:txBody>
      </p:sp>
      <p:pic>
        <p:nvPicPr>
          <p:cNvPr id="105" name="Google Shape;105;p19"/>
          <p:cNvPicPr preferRelativeResize="0"/>
          <p:nvPr/>
        </p:nvPicPr>
        <p:blipFill>
          <a:blip r:embed="rId3">
            <a:alphaModFix/>
          </a:blip>
          <a:stretch>
            <a:fillRect/>
          </a:stretch>
        </p:blipFill>
        <p:spPr>
          <a:xfrm>
            <a:off x="152400" y="1170125"/>
            <a:ext cx="4419599" cy="2608193"/>
          </a:xfrm>
          <a:prstGeom prst="rect">
            <a:avLst/>
          </a:prstGeom>
          <a:noFill/>
          <a:ln>
            <a:noFill/>
          </a:ln>
        </p:spPr>
      </p:pic>
      <p:pic>
        <p:nvPicPr>
          <p:cNvPr id="106" name="Google Shape;106;p19"/>
          <p:cNvPicPr preferRelativeResize="0"/>
          <p:nvPr/>
        </p:nvPicPr>
        <p:blipFill>
          <a:blip r:embed="rId4">
            <a:alphaModFix/>
          </a:blip>
          <a:stretch>
            <a:fillRect/>
          </a:stretch>
        </p:blipFill>
        <p:spPr>
          <a:xfrm>
            <a:off x="4764675" y="1170125"/>
            <a:ext cx="4168849" cy="249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Condition</a:t>
            </a:r>
            <a:r>
              <a:rPr lang="en"/>
              <a:t> Distribution</a:t>
            </a:r>
            <a:endParaRPr/>
          </a:p>
        </p:txBody>
      </p:sp>
      <p:pic>
        <p:nvPicPr>
          <p:cNvPr id="112" name="Google Shape;112;p20"/>
          <p:cNvPicPr preferRelativeResize="0"/>
          <p:nvPr/>
        </p:nvPicPr>
        <p:blipFill>
          <a:blip r:embed="rId3">
            <a:alphaModFix/>
          </a:blip>
          <a:stretch>
            <a:fillRect/>
          </a:stretch>
        </p:blipFill>
        <p:spPr>
          <a:xfrm>
            <a:off x="4724400" y="1170125"/>
            <a:ext cx="4267200" cy="3001375"/>
          </a:xfrm>
          <a:prstGeom prst="rect">
            <a:avLst/>
          </a:prstGeom>
          <a:noFill/>
          <a:ln>
            <a:noFill/>
          </a:ln>
        </p:spPr>
      </p:pic>
      <p:pic>
        <p:nvPicPr>
          <p:cNvPr id="113" name="Google Shape;113;p20"/>
          <p:cNvPicPr preferRelativeResize="0"/>
          <p:nvPr/>
        </p:nvPicPr>
        <p:blipFill>
          <a:blip r:embed="rId4">
            <a:alphaModFix/>
          </a:blip>
          <a:stretch>
            <a:fillRect/>
          </a:stretch>
        </p:blipFill>
        <p:spPr>
          <a:xfrm>
            <a:off x="152400" y="1170125"/>
            <a:ext cx="4419600" cy="30013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15750" y="1275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Correlation heatmap</a:t>
            </a:r>
            <a:endParaRPr/>
          </a:p>
        </p:txBody>
      </p:sp>
      <p:pic>
        <p:nvPicPr>
          <p:cNvPr id="119" name="Google Shape;119;p21"/>
          <p:cNvPicPr preferRelativeResize="0"/>
          <p:nvPr/>
        </p:nvPicPr>
        <p:blipFill>
          <a:blip r:embed="rId3">
            <a:alphaModFix/>
          </a:blip>
          <a:stretch>
            <a:fillRect/>
          </a:stretch>
        </p:blipFill>
        <p:spPr>
          <a:xfrm>
            <a:off x="152400" y="1322525"/>
            <a:ext cx="4143375" cy="3419475"/>
          </a:xfrm>
          <a:prstGeom prst="rect">
            <a:avLst/>
          </a:prstGeom>
          <a:noFill/>
          <a:ln>
            <a:noFill/>
          </a:ln>
        </p:spPr>
      </p:pic>
      <p:pic>
        <p:nvPicPr>
          <p:cNvPr id="120" name="Google Shape;120;p21"/>
          <p:cNvPicPr preferRelativeResize="0"/>
          <p:nvPr/>
        </p:nvPicPr>
        <p:blipFill>
          <a:blip r:embed="rId4">
            <a:alphaModFix/>
          </a:blip>
          <a:stretch>
            <a:fillRect/>
          </a:stretch>
        </p:blipFill>
        <p:spPr>
          <a:xfrm>
            <a:off x="4711899" y="1322525"/>
            <a:ext cx="3837145" cy="3419475"/>
          </a:xfrm>
          <a:prstGeom prst="rect">
            <a:avLst/>
          </a:prstGeom>
          <a:noFill/>
          <a:ln>
            <a:noFill/>
          </a:ln>
        </p:spPr>
      </p:pic>
      <p:sp>
        <p:nvSpPr>
          <p:cNvPr id="121" name="Google Shape;121;p21"/>
          <p:cNvSpPr txBox="1"/>
          <p:nvPr>
            <p:ph type="title"/>
          </p:nvPr>
        </p:nvSpPr>
        <p:spPr>
          <a:xfrm>
            <a:off x="4603864" y="733688"/>
            <a:ext cx="4424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Webmd </a:t>
            </a:r>
            <a:endParaRPr/>
          </a:p>
        </p:txBody>
      </p:sp>
      <p:sp>
        <p:nvSpPr>
          <p:cNvPr id="122" name="Google Shape;122;p21"/>
          <p:cNvSpPr txBox="1"/>
          <p:nvPr>
            <p:ph type="title"/>
          </p:nvPr>
        </p:nvSpPr>
        <p:spPr>
          <a:xfrm>
            <a:off x="115738" y="749825"/>
            <a:ext cx="4229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Drug.com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